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Merriweath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ratovolcano" TargetMode="External"/><Relationship Id="rId3" Type="http://schemas.openxmlformats.org/officeDocument/2006/relationships/hyperlink" Target="https://en.wikipedia.org/wiki/Stratovolcano" TargetMode="External"/><Relationship Id="rId4" Type="http://schemas.openxmlformats.org/officeDocument/2006/relationships/hyperlink" Target="https://en.wikipedia.org/wiki/Complex_volcano" TargetMode="External"/><Relationship Id="rId5" Type="http://schemas.openxmlformats.org/officeDocument/2006/relationships/hyperlink" Target="https://en.wikipedia.org/wiki/Complex_volcano" TargetMode="External"/><Relationship Id="rId6" Type="http://schemas.openxmlformats.org/officeDocument/2006/relationships/hyperlink" Target="https://en.wikipedia.org/wiki/Mud_volcano" TargetMode="External"/><Relationship Id="rId7" Type="http://schemas.openxmlformats.org/officeDocument/2006/relationships/hyperlink" Target="https://en.wikipedia.org/wiki/Mud_volcano"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olcanic_explosivity_index"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ldera" TargetMode="External"/><Relationship Id="rId3" Type="http://schemas.openxmlformats.org/officeDocument/2006/relationships/hyperlink" Target="https://en.wikipedia.org/wiki/Caldera" TargetMode="External"/><Relationship Id="rId4" Type="http://schemas.openxmlformats.org/officeDocument/2006/relationships/hyperlink" Target="https://en.wikipedia.org/wiki/Pyroclastic_shield" TargetMode="External"/><Relationship Id="rId5" Type="http://schemas.openxmlformats.org/officeDocument/2006/relationships/hyperlink" Target="https://en.wikipedia.org/wiki/Pyroclastic_shield"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06e04bae6_2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406e04bae6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06e04bae6_2_1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Po analýze predošlej otázky nás zaujalo kde sa vlastne samotné zemetrasenia dejú.</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Preto nás zaujalo aký štát je celkovým vedúcim v zemetraseniach na jeho území za celý čas, v respektíve zo všetkých dát s ktorými pracujeme.</a:t>
            </a:r>
            <a:endParaRPr>
              <a:solidFill>
                <a:schemeClr val="dk1"/>
              </a:solidFill>
            </a:endParaRPr>
          </a:p>
          <a:p>
            <a:pPr indent="0" lvl="0" marL="0" rtl="0" algn="l">
              <a:spcBef>
                <a:spcPts val="1200"/>
              </a:spcBef>
              <a:spcAft>
                <a:spcPts val="0"/>
              </a:spcAft>
              <a:buNone/>
            </a:pPr>
            <a:r>
              <a:t/>
            </a:r>
            <a:endParaRPr/>
          </a:p>
        </p:txBody>
      </p:sp>
      <p:sp>
        <p:nvSpPr>
          <p:cNvPr id="190" name="Google Shape;190;g2406e04bae6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06e04bae6_2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406e04bae6_2_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Zistili sme, že vedúcou krajinou v počte zemetrasení na jeho území je Čína s približne 575</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Následne nás zaujalo, či sa rebríček lídrov krajín v zemetraseniach na ich území zmenil v nejakom rozumnom rozpätí rokov,</a:t>
            </a:r>
            <a:endParaRPr>
              <a:solidFill>
                <a:schemeClr val="dk1"/>
              </a:solidFill>
            </a:endParaRPr>
          </a:p>
          <a:p>
            <a:pPr indent="0" lvl="0" marL="0" rtl="0" algn="l">
              <a:spcBef>
                <a:spcPts val="1200"/>
              </a:spcBef>
              <a:spcAft>
                <a:spcPts val="0"/>
              </a:spcAft>
              <a:buNone/>
            </a:pPr>
            <a:r>
              <a:t/>
            </a:r>
            <a:endParaRPr sz="1800"/>
          </a:p>
        </p:txBody>
      </p:sp>
      <p:sp>
        <p:nvSpPr>
          <p:cNvPr id="197" name="Google Shape;197;g2406e04bae6_2_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06e04bae6_2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2406e04bae6_2_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0" rtl="0" algn="l">
              <a:lnSpc>
                <a:spcPct val="115000"/>
              </a:lnSpc>
              <a:spcBef>
                <a:spcPts val="1200"/>
              </a:spcBef>
              <a:spcAft>
                <a:spcPts val="0"/>
              </a:spcAft>
              <a:buSzPts val="1100"/>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Ďalší bar plot teda reprezentuje lídrov krajín v zemetrasenia na ich území od roku 1900.</a:t>
            </a:r>
            <a:endParaRPr>
              <a:solidFill>
                <a:schemeClr val="dk1"/>
              </a:solidFill>
            </a:endParaRPr>
          </a:p>
          <a:p>
            <a:pPr indent="-228600" lvl="0" marL="0" rtl="0" algn="l">
              <a:lnSpc>
                <a:spcPct val="115000"/>
              </a:lnSpc>
              <a:spcBef>
                <a:spcPts val="1200"/>
              </a:spcBef>
              <a:spcAft>
                <a:spcPts val="0"/>
              </a:spcAft>
              <a:buSzPts val="1100"/>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Ako si môžeme všimnúť líder rebríčku sa nezmenil no jeho hodnota klesla zo 575 na približne 333, čo teda indikuje, že sa od roku 2150 pred kristom do roku 1900 stalo na území Číny udialo 242 zemetrasení. Čo je teda hlúposť.</a:t>
            </a:r>
            <a:endParaRPr>
              <a:solidFill>
                <a:schemeClr val="dk1"/>
              </a:solidFill>
            </a:endParaRPr>
          </a:p>
          <a:p>
            <a:pPr indent="-228600" lvl="0" marL="0" rtl="0" algn="l">
              <a:lnSpc>
                <a:spcPct val="115000"/>
              </a:lnSpc>
              <a:spcBef>
                <a:spcPts val="1200"/>
              </a:spcBef>
              <a:spcAft>
                <a:spcPts val="0"/>
              </a:spcAft>
              <a:buSzPts val="1100"/>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Je to hlupost lebo myslieť si že sa prevažná väčšina zemetrasení v Číne stala za posledných 123 rokov nie je možné kvôli vývinu v technologiach a principoch merania zemetrasení. </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sz="1800"/>
          </a:p>
        </p:txBody>
      </p:sp>
      <p:sp>
        <p:nvSpPr>
          <p:cNvPr id="210" name="Google Shape;210;g2406e04bae6_2_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1953fb7b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1953fb7b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Dalej nás teda zaujalo ako vyzeral nárast top 10 krajin postupom času. Tu zasa môžme pozorovať akýsi nárast postupom rokov pre vsetky krajiny.</a:t>
            </a:r>
            <a:endParaRPr>
              <a:solidFill>
                <a:schemeClr val="dk1"/>
              </a:solidFill>
            </a:endParaRPr>
          </a:p>
          <a:p>
            <a:pPr indent="-228600" lvl="0" marL="0" rtl="0" algn="l">
              <a:lnSpc>
                <a:spcPct val="115000"/>
              </a:lnSpc>
              <a:spcBef>
                <a:spcPts val="1200"/>
              </a:spcBef>
              <a:spcAft>
                <a:spcPts val="0"/>
              </a:spcAft>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Tento trend zas vzniká už spomenutým “problémom” vo vývine v technologiach a principoch merania zemetrasení. </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1953fb7b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1953fb7b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Vykreslili sme preistotu vyhladenu reprezentaciu pre Top 10 krajin.</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Je tu vidno ako sa rast pre jednotlivé krajiny spomalil okolo roku </a:t>
            </a:r>
            <a:r>
              <a:rPr b="1" lang="sk">
                <a:solidFill>
                  <a:schemeClr val="dk1"/>
                </a:solidFill>
              </a:rPr>
              <a:t>1945</a:t>
            </a:r>
            <a:r>
              <a:rPr lang="sk">
                <a:solidFill>
                  <a:schemeClr val="dk1"/>
                </a:solidFill>
              </a:rPr>
              <a:t>. Toto zapríčinila s najvačšou pravdepodobnosťou Politická situácia krajín (najlepšie to vidno pri Rusku.)</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06e04bae6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406e04bae6_2_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 Vykreslili sme dané zemetrasenia na mapu na ktorej sú zobrazené tektonické platne. Všimli sme si, že najviac zemetrasení sa nachádza na prelomoch 2 platní, no nie je to pravidlom. Zároveň po pátraní na internete sme zistili prečo je možné že Čína má tak veľa zemetrasení. Jedným z indikátorov je to, že v oblasti Číny sa nachádza veľa platní, čo znamená výskyt viac možných dosiek čo sa môžu navzájom trieť. Ďalšie zistenie bolo to, že v tejto oblasti sa dosky takzvane zbiehajú, čo znamená, že sa narážajú čo tiež môže mať väčší dopad na výskyt zemetrasenia ako to keď sa od seba dosky rozchádzajú, čo dokonca u nás na grafe vidno. Juhoamerická doska (index 7) a Africká doska (index 0) sa navzájom rozbiehajú. Na našom grafe vidno, že v tomto okolí sa nevyskytuje skoro žiadne zemetrasenie.</a:t>
            </a:r>
            <a:endParaRPr/>
          </a:p>
        </p:txBody>
      </p:sp>
      <p:sp>
        <p:nvSpPr>
          <p:cNvPr id="244" name="Google Shape;244;g2406e04bae6_2_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06e04bae6_2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406e04bae6_2_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Následne sme pre lepšiu reprezentáciu vykreslili graf s znázornenými zemetraseniami vzhľadom na tektonické dosky len pre top 10 krajín rebríčku. Toto sme spravili len pre lepšiu reprezentáciu a orientáciu zemetrasení v top 10 krajinách aby sme sa teda lepšie vedeli orientovať o ktorých zemetraseniach sa rozprávame v porovnaní so všetkými zemetraseniami.</a:t>
            </a:r>
            <a:endParaRPr/>
          </a:p>
        </p:txBody>
      </p:sp>
      <p:sp>
        <p:nvSpPr>
          <p:cNvPr id="253" name="Google Shape;253;g2406e04bae6_2_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06e04bae6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406e04bae6_2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Následne nás zaujalo v akom počte sa pre top 10 krajín vyskytlo zemetrasenie s danou magnitúdou. Tu môžeme pozorovať totálnu nezávislosť medzi krajinami. Každá krajina má iný počet zastúpení počtu zemetrasení s danou magnitúdou. No práve toto zistenie nás informuje o tom, v akej krajine sa prejavujú zemetrasenia s akou magnitúdou. Čiže vieme povedať v akej krajine sa udiali zemetrasenia s najhoršou magnitúdou. Samozrejme si treba uvedomiť, že sme tieto hodnoty reprezentovali v percentách čiže hovoríme, koľko percent zemetrasení malo akú magnitúdu, teda rovnako veľký bar nemusí reprezentovať rovnaký počet zemetrasení s danou magnitúdou.</a:t>
            </a:r>
            <a:endParaRPr/>
          </a:p>
        </p:txBody>
      </p:sp>
      <p:sp>
        <p:nvSpPr>
          <p:cNvPr id="262" name="Google Shape;262;g2406e04bae6_2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06e04bae6_2_1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406e04bae6_2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06e04bae6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406e04bae6_2_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sk" sz="1800" u="none" strike="noStrike">
                <a:solidFill>
                  <a:srgbClr val="000000"/>
                </a:solidFill>
                <a:latin typeface="Arial"/>
                <a:ea typeface="Arial"/>
                <a:cs typeface="Arial"/>
                <a:sym typeface="Arial"/>
              </a:rPr>
              <a:t>Pri zistovaní týchto informácii nás zároveň zaujalo ako sa tieto informácie vyvíjali počas rokov 1900 až 2020 a priemer ohraničený týmito rokmi. Tu si môžeme všimnúť, že každá krajina má svoj vlastný nezávislý vývoj počas rokov, nemôžeme povedať, že by sa nejaké 2 grafy podobali. To teda potvrdzuje, že každá krajina je nezávislá v počte a teda aj vo vývoji počas rokov čo sa týka zemetrasení.</a:t>
            </a:r>
            <a:endParaRPr b="0"/>
          </a:p>
          <a:p>
            <a:pPr indent="0" lvl="0" marL="0" rtl="0" algn="l">
              <a:spcBef>
                <a:spcPts val="0"/>
              </a:spcBef>
              <a:spcAft>
                <a:spcPts val="0"/>
              </a:spcAft>
              <a:buNone/>
            </a:pPr>
            <a:br>
              <a:rPr lang="sk"/>
            </a:br>
            <a:endParaRPr/>
          </a:p>
        </p:txBody>
      </p:sp>
      <p:sp>
        <p:nvSpPr>
          <p:cNvPr id="288" name="Google Shape;288;g2406e04bae6_2_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06e04bae6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406e04bae6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406e04bae6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06e04bae6_2_2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06e04bae6_2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06e04bae6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06e04bae6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sk">
                <a:solidFill>
                  <a:schemeClr val="dk1"/>
                </a:solidFill>
              </a:rPr>
              <a:t>Zemetrasenia závisia na polohe štátu vzhľadom na tektonické dosky a ich pohyb. V posledných 120 rokoch sa zlepšili metódy merania zemetrasení, čo mohlo ovplyvniť nárast ich počtu. Pri rastúcom trende zemetrasení sme zaznamenali výkyvy, ktoré mohli byť ovplyvnené vonkajšími podnetmi, a nie zmenami v pohybe tektonických platní. Čas ako taký nie je relevantný faktor pri porovnávaní informácií o zemetraseniach z rôznych období.</a:t>
            </a:r>
            <a:endParaRPr>
              <a:solidFill>
                <a:schemeClr val="dk1"/>
              </a:solidFill>
            </a:endParaRPr>
          </a:p>
          <a:p>
            <a:pPr indent="0" lvl="0" marL="0" rtl="0" algn="l">
              <a:spcBef>
                <a:spcPts val="1200"/>
              </a:spcBef>
              <a:spcAft>
                <a:spcPts val="0"/>
              </a:spcAft>
              <a:buNone/>
            </a:pPr>
            <a:r>
              <a:t/>
            </a:r>
            <a:endParaRPr b="1" sz="13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06e04bae6_2_2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sz="1400">
                <a:solidFill>
                  <a:schemeClr val="dk1"/>
                </a:solidFill>
                <a:latin typeface="Calibri"/>
                <a:ea typeface="Calibri"/>
                <a:cs typeface="Calibri"/>
                <a:sym typeface="Calibri"/>
              </a:rPr>
              <a:t>Ďakej nás teda zaujala otázka aké typy sopiek sú najvýbušnejšie. Keďže náš dataset poskitoval info aj ohľadom sopiek.</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
        <p:nvSpPr>
          <p:cNvPr id="324" name="Google Shape;324;g2406e04bae6_2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1953fb7b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41953fb7b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Na barplote teda vidno, že prevažná väčšina typu sopiek je</a:t>
            </a:r>
            <a:r>
              <a:rPr lang="sk">
                <a:solidFill>
                  <a:schemeClr val="dk1"/>
                </a:solidFill>
                <a:uFill>
                  <a:noFill/>
                </a:uFill>
                <a:hlinkClick r:id="rId2">
                  <a:extLst>
                    <a:ext uri="{A12FA001-AC4F-418D-AE19-62706E023703}">
                      <ahyp:hlinkClr val="tx"/>
                    </a:ext>
                  </a:extLst>
                </a:hlinkClick>
              </a:rPr>
              <a:t> </a:t>
            </a:r>
            <a:r>
              <a:rPr lang="sk" u="sng">
                <a:solidFill>
                  <a:srgbClr val="1155CC"/>
                </a:solidFill>
                <a:hlinkClick r:id="rId3">
                  <a:extLst>
                    <a:ext uri="{A12FA001-AC4F-418D-AE19-62706E023703}">
                      <ahyp:hlinkClr val="tx"/>
                    </a:ext>
                  </a:extLst>
                </a:hlinkClick>
              </a:rPr>
              <a:t>Stratovolcanoveho</a:t>
            </a:r>
            <a:r>
              <a:rPr lang="sk">
                <a:solidFill>
                  <a:schemeClr val="dk1"/>
                </a:solidFill>
              </a:rPr>
              <a:t> typu následne</a:t>
            </a:r>
            <a:r>
              <a:rPr lang="sk">
                <a:solidFill>
                  <a:schemeClr val="dk1"/>
                </a:solidFill>
                <a:uFill>
                  <a:noFill/>
                </a:uFill>
                <a:hlinkClick r:id="rId4">
                  <a:extLst>
                    <a:ext uri="{A12FA001-AC4F-418D-AE19-62706E023703}">
                      <ahyp:hlinkClr val="tx"/>
                    </a:ext>
                  </a:extLst>
                </a:hlinkClick>
              </a:rPr>
              <a:t> </a:t>
            </a:r>
            <a:r>
              <a:rPr lang="sk" u="sng">
                <a:solidFill>
                  <a:srgbClr val="1155CC"/>
                </a:solidFill>
                <a:hlinkClick r:id="rId5">
                  <a:extLst>
                    <a:ext uri="{A12FA001-AC4F-418D-AE19-62706E023703}">
                      <ahyp:hlinkClr val="tx"/>
                    </a:ext>
                  </a:extLst>
                </a:hlinkClick>
              </a:rPr>
              <a:t>Complex Volcano</a:t>
            </a:r>
            <a:r>
              <a:rPr lang="sk">
                <a:solidFill>
                  <a:schemeClr val="dk1"/>
                </a:solidFill>
              </a:rPr>
              <a:t> no s veľmi porovnateľným skokom v jeho počte. Veľmi malé zastúpenie malo napríklad</a:t>
            </a:r>
            <a:r>
              <a:rPr lang="sk">
                <a:solidFill>
                  <a:schemeClr val="dk1"/>
                </a:solidFill>
                <a:uFill>
                  <a:noFill/>
                </a:uFill>
                <a:hlinkClick r:id="rId6">
                  <a:extLst>
                    <a:ext uri="{A12FA001-AC4F-418D-AE19-62706E023703}">
                      <ahyp:hlinkClr val="tx"/>
                    </a:ext>
                  </a:extLst>
                </a:hlinkClick>
              </a:rPr>
              <a:t> </a:t>
            </a:r>
            <a:r>
              <a:rPr lang="sk" u="sng">
                <a:solidFill>
                  <a:srgbClr val="1155CC"/>
                </a:solidFill>
                <a:hlinkClick r:id="rId7">
                  <a:extLst>
                    <a:ext uri="{A12FA001-AC4F-418D-AE19-62706E023703}">
                      <ahyp:hlinkClr val="tx"/>
                    </a:ext>
                  </a:extLst>
                </a:hlinkClick>
              </a:rPr>
              <a:t>Mud volcano</a:t>
            </a:r>
            <a:endParaRPr u="sng">
              <a:solidFill>
                <a:srgbClr val="1155CC"/>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06e04bae6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406e04bae6_2_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Následne nás zaujala distibúcia sopiek vzhľadom na VEI index.</a:t>
            </a:r>
            <a:endParaRPr>
              <a:solidFill>
                <a:schemeClr val="dk1"/>
              </a:solidFill>
            </a:endParaRPr>
          </a:p>
          <a:p>
            <a:pPr indent="0" lvl="0" marL="0" rtl="0" algn="l">
              <a:spcBef>
                <a:spcPts val="1200"/>
              </a:spcBef>
              <a:spcAft>
                <a:spcPts val="0"/>
              </a:spcAft>
              <a:buNone/>
            </a:pPr>
            <a:r>
              <a:rPr lang="sk" u="sng">
                <a:solidFill>
                  <a:srgbClr val="1155CC"/>
                </a:solidFill>
                <a:hlinkClick r:id="rId2">
                  <a:extLst>
                    <a:ext uri="{A12FA001-AC4F-418D-AE19-62706E023703}">
                      <ahyp:hlinkClr val="tx"/>
                    </a:ext>
                  </a:extLst>
                </a:hlinkClick>
              </a:rPr>
              <a:t>VEI</a:t>
            </a:r>
            <a:r>
              <a:rPr lang="sk">
                <a:solidFill>
                  <a:schemeClr val="dk1"/>
                </a:solidFill>
              </a:rPr>
              <a:t> index je skratkou pre Volcanic Explosivity Index škálu ma od 0 po 7.</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Môžeme si všimnúť, že najväčšie zastúpenie má hodnota VEI indexu 2. Zároveň môžme povedať, že lineárna závislosť je úplne vylúčená, keďže rozdelenie grafu je totálne náhodné.</a:t>
            </a:r>
            <a:endParaRPr>
              <a:solidFill>
                <a:schemeClr val="dk1"/>
              </a:solidFill>
            </a:endParaRPr>
          </a:p>
          <a:p>
            <a:pPr indent="0" lvl="0" marL="0" rtl="0" algn="l">
              <a:spcBef>
                <a:spcPts val="1200"/>
              </a:spcBef>
              <a:spcAft>
                <a:spcPts val="0"/>
              </a:spcAft>
              <a:buNone/>
            </a:pPr>
            <a:r>
              <a:rPr b="0" i="0" lang="sk" sz="1800" u="none" strike="noStrike">
                <a:solidFill>
                  <a:srgbClr val="000000"/>
                </a:solidFill>
                <a:latin typeface="Arial"/>
                <a:ea typeface="Arial"/>
                <a:cs typeface="Arial"/>
                <a:sym typeface="Arial"/>
              </a:rPr>
              <a:t> </a:t>
            </a:r>
            <a:endParaRPr/>
          </a:p>
        </p:txBody>
      </p:sp>
      <p:sp>
        <p:nvSpPr>
          <p:cNvPr id="339" name="Google Shape;339;g2406e04bae6_2_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06e04bae6_2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406e04bae6_2_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Následne sme sa teda rozhodli nakresliť Box plot aby sme si vedeli zvizualizovať dané typy výbuchov a ich rozptyl vo VEI indexe.</a:t>
            </a:r>
            <a:endParaRPr>
              <a:solidFill>
                <a:schemeClr val="dk1"/>
              </a:solidFill>
            </a:endParaRPr>
          </a:p>
          <a:p>
            <a:pPr indent="0" lvl="0" marL="0" rtl="0" algn="just">
              <a:spcBef>
                <a:spcPts val="1200"/>
              </a:spcBef>
              <a:spcAft>
                <a:spcPts val="0"/>
              </a:spcAft>
              <a:buNone/>
            </a:pPr>
            <a:r>
              <a:rPr lang="sk">
                <a:solidFill>
                  <a:schemeClr val="dk1"/>
                </a:solidFill>
              </a:rPr>
              <a:t>Ďalej môžeme povedať, že vieme povedať s akým VEI indexom sa môžeme stretnúť pri určitých typoch výbuchov. Napríklad výbuchoch typu</a:t>
            </a:r>
            <a:r>
              <a:rPr lang="sk">
                <a:solidFill>
                  <a:schemeClr val="dk1"/>
                </a:solidFill>
                <a:uFill>
                  <a:noFill/>
                </a:uFill>
                <a:hlinkClick r:id="rId2">
                  <a:extLst>
                    <a:ext uri="{A12FA001-AC4F-418D-AE19-62706E023703}">
                      <ahyp:hlinkClr val="tx"/>
                    </a:ext>
                  </a:extLst>
                </a:hlinkClick>
              </a:rPr>
              <a:t> </a:t>
            </a:r>
            <a:r>
              <a:rPr lang="sk" u="sng">
                <a:solidFill>
                  <a:srgbClr val="1155CC"/>
                </a:solidFill>
                <a:hlinkClick r:id="rId3">
                  <a:extLst>
                    <a:ext uri="{A12FA001-AC4F-418D-AE19-62706E023703}">
                      <ahyp:hlinkClr val="tx"/>
                    </a:ext>
                  </a:extLst>
                </a:hlinkClick>
              </a:rPr>
              <a:t>Caldera</a:t>
            </a:r>
            <a:r>
              <a:rPr lang="sk">
                <a:solidFill>
                  <a:schemeClr val="dk1"/>
                </a:solidFill>
              </a:rPr>
              <a:t> alebo</a:t>
            </a:r>
            <a:r>
              <a:rPr lang="sk">
                <a:solidFill>
                  <a:schemeClr val="dk1"/>
                </a:solidFill>
                <a:uFill>
                  <a:noFill/>
                </a:uFill>
                <a:hlinkClick r:id="rId4">
                  <a:extLst>
                    <a:ext uri="{A12FA001-AC4F-418D-AE19-62706E023703}">
                      <ahyp:hlinkClr val="tx"/>
                    </a:ext>
                  </a:extLst>
                </a:hlinkClick>
              </a:rPr>
              <a:t> </a:t>
            </a:r>
            <a:r>
              <a:rPr lang="sk" u="sng">
                <a:solidFill>
                  <a:srgbClr val="1155CC"/>
                </a:solidFill>
                <a:hlinkClick r:id="rId5">
                  <a:extLst>
                    <a:ext uri="{A12FA001-AC4F-418D-AE19-62706E023703}">
                      <ahyp:hlinkClr val="tx"/>
                    </a:ext>
                  </a:extLst>
                </a:hlinkClick>
              </a:rPr>
              <a:t>Pyroclastic shield</a:t>
            </a:r>
            <a:r>
              <a:rPr lang="sk">
                <a:solidFill>
                  <a:schemeClr val="dk1"/>
                </a:solidFill>
              </a:rPr>
              <a:t> si môžeme všimnúť, že rozsah VEI indexov pokrýva</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skoro celú možnú škálu.</a:t>
            </a:r>
            <a:endParaRPr>
              <a:solidFill>
                <a:schemeClr val="dk1"/>
              </a:solidFill>
            </a:endParaRPr>
          </a:p>
          <a:p>
            <a:pPr indent="0" lvl="0" marL="0" rtl="0" algn="just">
              <a:spcBef>
                <a:spcPts val="1200"/>
              </a:spcBef>
              <a:spcAft>
                <a:spcPts val="0"/>
              </a:spcAft>
              <a:buNone/>
            </a:pPr>
            <a:r>
              <a:t/>
            </a:r>
            <a:endParaRPr sz="1800"/>
          </a:p>
          <a:p>
            <a:pPr indent="0" lvl="0" marL="0" rtl="0" algn="l">
              <a:spcBef>
                <a:spcPts val="0"/>
              </a:spcBef>
              <a:spcAft>
                <a:spcPts val="0"/>
              </a:spcAft>
              <a:buNone/>
            </a:pPr>
            <a:br>
              <a:rPr lang="sk"/>
            </a:br>
            <a:endParaRPr/>
          </a:p>
        </p:txBody>
      </p:sp>
      <p:sp>
        <p:nvSpPr>
          <p:cNvPr id="351" name="Google Shape;351;g2406e04bae6_2_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1953fb7b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1953fb7b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Zistili sme zmysel VEI indexu pri sopkách</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Zistili sme teda, že najaktívnejši typ sopky je stratovolcano s obrovitánskym náskokom</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sk">
                <a:solidFill>
                  <a:schemeClr val="dk1"/>
                </a:solidFill>
              </a:rPr>
              <a:t>·</a:t>
            </a:r>
            <a:r>
              <a:rPr lang="sk" sz="700">
                <a:solidFill>
                  <a:schemeClr val="dk1"/>
                </a:solidFill>
                <a:latin typeface="Times New Roman"/>
                <a:ea typeface="Times New Roman"/>
                <a:cs typeface="Times New Roman"/>
                <a:sym typeface="Times New Roman"/>
              </a:rPr>
              <a:t>         </a:t>
            </a:r>
            <a:r>
              <a:rPr lang="sk">
                <a:solidFill>
                  <a:schemeClr val="dk1"/>
                </a:solidFill>
              </a:rPr>
              <a:t>Pre jednotlivé typy su náhodne rozdelenia VEI indexov.</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06e04bae6_2_2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406e04bae6_2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06e04bae6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2406e04bae6_2_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p:txBody>
      </p:sp>
      <p:sp>
        <p:nvSpPr>
          <p:cNvPr id="373" name="Google Shape;373;g2406e04bae6_2_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06e04bae6_2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406e04bae6_2_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a:p>
        </p:txBody>
      </p:sp>
      <p:sp>
        <p:nvSpPr>
          <p:cNvPr id="382" name="Google Shape;382;g2406e04bae6_2_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1953fb7b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1953fb7b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06e04bae6_2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2406e04bae6_2_2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2406e04bae6_2_2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406e04bae6_2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2406e04bae6_2_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g2406e04bae6_2_2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06e04bae6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406e04bae6_2_2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406e04bae6_2_2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06e04bae6_2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406e04bae6_2_3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406e04bae6_2_3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06e04bae6_2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2406e04bae6_2_3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406e04bae6_2_3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406e04bae6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406e04bae6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sk">
                <a:solidFill>
                  <a:schemeClr val="dk1"/>
                </a:solidFill>
              </a:rPr>
              <a:t>Analýza ukázala, že Stratovolcano je najaktívnejší typ sopky, čo naznačuje, že bývanie v jeho blízkosti môže byť nebezpečné. Objasnila tiež, čo je VEI index a znamenajú jeho hodnoty. Ukázala nám, že rozdelenie VEI indexu je náhodné a nelze pozorovať žiadne opakujúce sa vzorce. Rozdelenie sopiek je veľmi rozdielne a neopakujú sa žiadne vzorce, pretože dataset má rôzny počet zastúpení pre každý typ sopky. Toto rozdelenie zodpovedá špecifikácii každého typu sopky a prejavuje sa v rôznych počtoch výbuchov, explozivite a zastúpení VEI indexu.</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1d23282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1d23282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06e04bae6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406e04bae6_2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Vidíme tu, že každá skupina úmrtí je zastúpená nejakou hodnotou magnitúdy najviac, čo je reprezentované tým, že je tam samotný plot najširší.</a:t>
            </a:r>
            <a:endParaRPr/>
          </a:p>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V tomto grafe nás ale zaujala časť v ktorej boli reprezentované zemetrasenia o vysokej magnitude ale s malým počtom úmrtí, boli sme zvedavý ako je možné že niektoré zemetrasenia s takou veľkou magnitúdou majú tak málo úmrtí.</a:t>
            </a:r>
            <a:endParaRPr/>
          </a:p>
        </p:txBody>
      </p:sp>
      <p:sp>
        <p:nvSpPr>
          <p:cNvPr id="142" name="Google Shape;142;g2406e04bae6_2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06e04bae6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406e04bae6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sk" sz="1800" u="none" strike="noStrike">
                <a:solidFill>
                  <a:srgbClr val="000000"/>
                </a:solidFill>
                <a:latin typeface="Arial"/>
                <a:ea typeface="Arial"/>
                <a:cs typeface="Arial"/>
                <a:sym typeface="Arial"/>
              </a:rPr>
              <a:t>Vykreslili sme si zemetrasenia o magnitude vyššej ako 7.5 a úmrtiami 1-50 ľudí. Ďalšiu vec ktorú sme obmedzili boli roky v ktorých sa dané zemetrasenia stali. Toto rozhodnutie sme odôvodnili tým, že sa hustota populácie počas rokov rôzne menila a porovnávať staré dáta s novými by nám mohlo ovplyvniť odpoveď na našu otázku kvôli už spomenutému problému s rastúcou/klesajúcou hustotou populácie. Očakávali sme, že sa tieto zemetrasenia budú orientovať niekde v okolí málo zahustených krajín. Táto teória nebola úplne pravda . Po vykreslení grafu s mapou a hustotou populácie pre danú krajinu vyznačenou tmavšou a tmavšou farbou sme zistili, že veľké množstvo týchto zemetrasení sa vyskytuje aj pri krajinách so skoro najväčšou hustotou populácie pre celý svet. Po bližšom vyšetrení grafu sme zistili, že prevažná väčšina zemetrasení pri krajinách s veľkou hustotou populácie malo epicentrum mimo pevniny, čo teda asi znamená, že epicentrum zemetrasenia nezasiahlo práve veľké mesto ale časť oceánu pri danej krajine z čoho dedukujeme, že zemetrasenia mimo krajiny nemusia mať až taký veľký dopad na pevninu. Samozrejme na tomto grafe vidno aj zemetrasenia, s veľkou magnitúdou ale malými úmrtiami, ktoré sa diali na pevnine. Tieto zemetrasenia sa vyskytovali väčšinou v krajinách s menšou hustotou populácie. Z toho sa dá vyvodiť, že dané zemetrasenia predpokladane malo epicentrum mimo mest v danej krajine. Netreba však zabúdať, že niektoré tieto na prvý pohlaď “oceánske” zemetrasenia môžu mať epicentrum na ostrove alebo blízko ostrova ktorý nevidno, kvôli nedokonalosti vykreslovania grafu. Väčšinou tieto “oceánske” zemetrasenia boli tiež iba v blízkosti daných “neviditelnych” ostrovov. </a:t>
            </a:r>
            <a:endParaRPr/>
          </a:p>
        </p:txBody>
      </p:sp>
      <p:sp>
        <p:nvSpPr>
          <p:cNvPr id="150" name="Google Shape;150;g2406e04bae6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06e04bae6_2_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406e04bae6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06e04bae6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406e04bae6_2_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406e04bae6_2_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06e04bae6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406e04bae6_2_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sk" sz="1800" u="none" strike="noStrike">
                <a:solidFill>
                  <a:srgbClr val="000000"/>
                </a:solidFill>
                <a:latin typeface="Arial"/>
                <a:ea typeface="Arial"/>
                <a:cs typeface="Arial"/>
                <a:sym typeface="Arial"/>
              </a:rPr>
              <a:t>Nato aby sme tieto naše vyvodenia potvrdili vykreslili sme si další graf ktorý oproti předešlému grafu zobrazuje zemetrasenia s najväčšou možnou úmrtnosťou, čo je viac ako 1001 ľudí. Obmedzenie na roky použijeme aj v tomto grafe. Tu môžeme pozorovať, že tieto zemetrasenia mali epicentrá prevažne vo vnútrozemí. To môže znamenať, že sa epicentrá týchto zemetrasení s veľkou úmrtnosťou orientovali v okolí veľkých miest alebo v samotých mestách krajín s veľkou hustotou zaľudnenia. Na tomto grafe si môžeme dokonca všimnúť, že skoro žiadne zo zemetrasení sa nenachádza v mori/oceáne, čo nám potvrdzuje myšlienku z predošlého grafu, že zemetrasenia v oceánoch nemusia mať až taký veľký vplyv na súš. Pár epicentier však pozorujeme rovnakých ako pri zemetraseniach s vysokou magnitúdou ale malou úmrtnosťou. Pri týchto sa môžeme domnievať, že sa jednalo o iné vplyvy, ktoré tento jav spôsobili. </a:t>
            </a:r>
            <a:endParaRPr b="0"/>
          </a:p>
          <a:p>
            <a:pPr indent="0" lvl="0" marL="0" rtl="0" algn="l">
              <a:spcBef>
                <a:spcPts val="0"/>
              </a:spcBef>
              <a:spcAft>
                <a:spcPts val="0"/>
              </a:spcAft>
              <a:buNone/>
            </a:pPr>
            <a:br>
              <a:rPr lang="sk"/>
            </a:br>
            <a:endParaRPr/>
          </a:p>
        </p:txBody>
      </p:sp>
      <p:sp>
        <p:nvSpPr>
          <p:cNvPr id="176" name="Google Shape;176;g2406e04bae6_2_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k"/>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06e04bae6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06e04bae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sk" sz="1300">
                <a:solidFill>
                  <a:schemeClr val="dk1"/>
                </a:solidFill>
              </a:rPr>
              <a:t>Záver :</a:t>
            </a:r>
            <a:r>
              <a:rPr lang="sk">
                <a:solidFill>
                  <a:schemeClr val="dk1"/>
                </a:solidFill>
              </a:rPr>
              <a:t> Odpoveď na našu otázku by mohla znieť nasledovne: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sk">
                <a:solidFill>
                  <a:schemeClr val="dk1"/>
                </a:solidFill>
              </a:rPr>
              <a:t>Závislosť úmrtnosti od magnitúdy nezáleží až tak moc od veľkosti magnitúdy ako skôr od lokality daného epicentra. Po našej analýze by sme mohli povedať teda, že zemetrasenia s epicentrami mimo pevniny neprispievajú až tak k úmrtnosti zapríčinenou zemetrasením bez ohľadu na ich veľkosť, ako naopak zemetrasenia kľudne aj s nižšou magnitúdou ale na pevnine.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dpis a obsah" type="obj">
  <p:cSld name="OBJECT">
    <p:spTree>
      <p:nvGrpSpPr>
        <p:cNvPr id="105" name="Shape 105"/>
        <p:cNvGrpSpPr/>
        <p:nvPr/>
      </p:nvGrpSpPr>
      <p:grpSpPr>
        <a:xfrm>
          <a:off x="0" y="0"/>
          <a:ext cx="0" cy="0"/>
          <a:chOff x="0" y="0"/>
          <a:chExt cx="0" cy="0"/>
        </a:xfrm>
      </p:grpSpPr>
      <p:sp>
        <p:nvSpPr>
          <p:cNvPr id="106" name="Google Shape;10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8" name="Google Shape;10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s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sk"/>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26"/>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6" name="Google Shape;116;p26"/>
          <p:cNvGrpSpPr/>
          <p:nvPr/>
        </p:nvGrpSpPr>
        <p:grpSpPr>
          <a:xfrm>
            <a:off x="0" y="2472008"/>
            <a:ext cx="9144000" cy="2671492"/>
            <a:chOff x="0" y="3296011"/>
            <a:chExt cx="12192000" cy="3561989"/>
          </a:xfrm>
        </p:grpSpPr>
        <p:grpSp>
          <p:nvGrpSpPr>
            <p:cNvPr id="117" name="Google Shape;117;p26"/>
            <p:cNvGrpSpPr/>
            <p:nvPr/>
          </p:nvGrpSpPr>
          <p:grpSpPr>
            <a:xfrm>
              <a:off x="0" y="3681702"/>
              <a:ext cx="12192000" cy="3176298"/>
              <a:chOff x="0" y="3681702"/>
              <a:chExt cx="12192000" cy="3176298"/>
            </a:xfrm>
          </p:grpSpPr>
          <p:sp>
            <p:nvSpPr>
              <p:cNvPr id="118" name="Google Shape;118;p26"/>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 name="Google Shape;119;p26"/>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25"/>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120" name="Google Shape;120;p26"/>
            <p:cNvGrpSpPr/>
            <p:nvPr/>
          </p:nvGrpSpPr>
          <p:grpSpPr>
            <a:xfrm>
              <a:off x="544" y="3296011"/>
              <a:ext cx="12191456" cy="2849975"/>
              <a:chOff x="544" y="3296011"/>
              <a:chExt cx="12191456" cy="2849975"/>
            </a:xfrm>
          </p:grpSpPr>
          <p:sp>
            <p:nvSpPr>
              <p:cNvPr id="121" name="Google Shape;121;p26"/>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2" name="Google Shape;122;p26"/>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3">
                  <a:alphaModFix amt="57000"/>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sp>
        <p:nvSpPr>
          <p:cNvPr id="123" name="Google Shape;123;p26"/>
          <p:cNvSpPr txBox="1"/>
          <p:nvPr>
            <p:ph type="ctrTitle"/>
          </p:nvPr>
        </p:nvSpPr>
        <p:spPr>
          <a:xfrm>
            <a:off x="628649" y="840507"/>
            <a:ext cx="5266135" cy="1731243"/>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800"/>
              <a:buFont typeface="Calibri"/>
              <a:buNone/>
            </a:pPr>
            <a:r>
              <a:rPr lang="sk" sz="3800">
                <a:solidFill>
                  <a:schemeClr val="lt1"/>
                </a:solidFill>
              </a:rPr>
              <a:t>Analýza zemetrasení, vulkanických aktivít a tsunami</a:t>
            </a:r>
            <a:endParaRPr/>
          </a:p>
        </p:txBody>
      </p:sp>
      <p:sp>
        <p:nvSpPr>
          <p:cNvPr id="124" name="Google Shape;124;p26"/>
          <p:cNvSpPr txBox="1"/>
          <p:nvPr>
            <p:ph idx="1" type="subTitle"/>
          </p:nvPr>
        </p:nvSpPr>
        <p:spPr>
          <a:xfrm>
            <a:off x="626268" y="2857499"/>
            <a:ext cx="5269315" cy="759583"/>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1800"/>
              <a:buNone/>
            </a:pPr>
            <a:r>
              <a:rPr lang="sk">
                <a:solidFill>
                  <a:schemeClr val="lt1"/>
                </a:solidFill>
              </a:rPr>
              <a:t>Erik Božik, Tomáš Varga, Tadeáš Kaminský, Erik Kolesár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5"/>
          <p:cNvSpPr txBox="1"/>
          <p:nvPr>
            <p:ph type="title"/>
          </p:nvPr>
        </p:nvSpPr>
        <p:spPr>
          <a:xfrm>
            <a:off x="628649" y="273844"/>
            <a:ext cx="8068541" cy="994172"/>
          </a:xfrm>
          <a:prstGeom prst="rect">
            <a:avLst/>
          </a:prstGeom>
          <a:solidFill>
            <a:schemeClr val="accent1"/>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A3838"/>
              </a:buClr>
              <a:buSzPts val="3300"/>
              <a:buFont typeface="Arial"/>
              <a:buNone/>
            </a:pPr>
            <a:r>
              <a:rPr b="1" i="0" lang="sk" u="none" strike="noStrike">
                <a:solidFill>
                  <a:schemeClr val="lt1"/>
                </a:solidFill>
              </a:rPr>
              <a:t>Kde a kedy sa zemetrasenia diali/dejú?</a:t>
            </a:r>
            <a:endParaRPr b="1">
              <a:solidFill>
                <a:schemeClr val="lt1"/>
              </a:solidFill>
            </a:endParaRPr>
          </a:p>
        </p:txBody>
      </p:sp>
      <p:sp>
        <p:nvSpPr>
          <p:cNvPr id="193" name="Google Shape;193;p3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0" name="Google Shape;200;p36"/>
          <p:cNvSpPr/>
          <p:nvPr/>
        </p:nvSpPr>
        <p:spPr>
          <a:xfrm flipH="1" rot="-2700000">
            <a:off x="-282117" y="-190252"/>
            <a:ext cx="1370729" cy="1032742"/>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1" name="Google Shape;201;p36"/>
          <p:cNvSpPr/>
          <p:nvPr/>
        </p:nvSpPr>
        <p:spPr>
          <a:xfrm flipH="1" rot="-2700000">
            <a:off x="668731" y="316610"/>
            <a:ext cx="484026" cy="484026"/>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2" name="Google Shape;202;p36"/>
          <p:cNvSpPr/>
          <p:nvPr/>
        </p:nvSpPr>
        <p:spPr>
          <a:xfrm flipH="1" rot="-2700000">
            <a:off x="7532612" y="491355"/>
            <a:ext cx="515604" cy="515604"/>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3" name="Google Shape;203;p36"/>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 name="Google Shape;204;p36"/>
          <p:cNvSpPr/>
          <p:nvPr/>
        </p:nvSpPr>
        <p:spPr>
          <a:xfrm flipH="1">
            <a:off x="5982258" y="4586626"/>
            <a:ext cx="1120885" cy="556874"/>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diagram, vývoj&#10;&#10;Automaticky generovaný popis" id="205" name="Google Shape;205;p36"/>
          <p:cNvPicPr preferRelativeResize="0"/>
          <p:nvPr>
            <p:ph idx="1" type="body"/>
          </p:nvPr>
        </p:nvPicPr>
        <p:blipFill rotWithShape="1">
          <a:blip r:embed="rId3">
            <a:alphaModFix/>
          </a:blip>
          <a:srcRect b="0" l="0" r="0" t="0"/>
          <a:stretch/>
        </p:blipFill>
        <p:spPr>
          <a:xfrm>
            <a:off x="1016273" y="306308"/>
            <a:ext cx="7284708" cy="4644000"/>
          </a:xfrm>
          <a:prstGeom prst="rect">
            <a:avLst/>
          </a:prstGeom>
          <a:noFill/>
          <a:ln>
            <a:noFill/>
          </a:ln>
        </p:spPr>
      </p:pic>
      <p:sp>
        <p:nvSpPr>
          <p:cNvPr id="206" name="Google Shape;206;p36"/>
          <p:cNvSpPr/>
          <p:nvPr/>
        </p:nvSpPr>
        <p:spPr>
          <a:xfrm flipH="1">
            <a:off x="5703060" y="4839857"/>
            <a:ext cx="611177" cy="303643"/>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3" name="Google Shape;213;p37"/>
          <p:cNvGrpSpPr/>
          <p:nvPr/>
        </p:nvGrpSpPr>
        <p:grpSpPr>
          <a:xfrm flipH="1">
            <a:off x="8055852" y="-341043"/>
            <a:ext cx="1742741" cy="1742742"/>
            <a:chOff x="-872270" y="-454724"/>
            <a:chExt cx="2323655" cy="2323656"/>
          </a:xfrm>
        </p:grpSpPr>
        <p:sp>
          <p:nvSpPr>
            <p:cNvPr id="214" name="Google Shape;214;p37"/>
            <p:cNvSpPr/>
            <p:nvPr/>
          </p:nvSpPr>
          <p:spPr>
            <a:xfrm rot="2700000">
              <a:off x="-415188" y="-231223"/>
              <a:ext cx="1409491" cy="1876653"/>
            </a:xfrm>
            <a:custGeom>
              <a:rect b="b" l="l" r="r" t="t"/>
              <a:pathLst>
                <a:path extrusionOk="0" h="1876653" w="1409491">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5" name="Google Shape;215;p37"/>
            <p:cNvSpPr/>
            <p:nvPr/>
          </p:nvSpPr>
          <p:spPr>
            <a:xfrm rot="2700000">
              <a:off x="301285" y="1282788"/>
              <a:ext cx="485578" cy="485578"/>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16" name="Google Shape;216;p37"/>
          <p:cNvSpPr/>
          <p:nvPr/>
        </p:nvSpPr>
        <p:spPr>
          <a:xfrm rot="2700000">
            <a:off x="2052897" y="4525250"/>
            <a:ext cx="484026" cy="484026"/>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37"/>
          <p:cNvSpPr/>
          <p:nvPr/>
        </p:nvSpPr>
        <p:spPr>
          <a:xfrm>
            <a:off x="1007577" y="4290831"/>
            <a:ext cx="1696474" cy="852668"/>
          </a:xfrm>
          <a:prstGeom prst="triangle">
            <a:avLst>
              <a:gd fmla="val 50000" name="adj"/>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diagram, vývoj&#10;&#10;Automaticky generovaný popis" id="218" name="Google Shape;218;p37"/>
          <p:cNvPicPr preferRelativeResize="0"/>
          <p:nvPr>
            <p:ph idx="1" type="body"/>
          </p:nvPr>
        </p:nvPicPr>
        <p:blipFill rotWithShape="1">
          <a:blip r:embed="rId3">
            <a:alphaModFix/>
          </a:blip>
          <a:srcRect b="0" l="0" r="0" t="0"/>
          <a:stretch/>
        </p:blipFill>
        <p:spPr>
          <a:xfrm>
            <a:off x="957993" y="249750"/>
            <a:ext cx="7228014" cy="464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24" name="Google Shape;224;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25" name="Google Shape;225;p38"/>
          <p:cNvPicPr preferRelativeResize="0"/>
          <p:nvPr/>
        </p:nvPicPr>
        <p:blipFill>
          <a:blip r:embed="rId3">
            <a:alphaModFix/>
          </a:blip>
          <a:stretch>
            <a:fillRect/>
          </a:stretch>
        </p:blipFill>
        <p:spPr>
          <a:xfrm>
            <a:off x="2020316" y="0"/>
            <a:ext cx="5103369" cy="5143501"/>
          </a:xfrm>
          <a:prstGeom prst="rect">
            <a:avLst/>
          </a:prstGeom>
          <a:noFill/>
          <a:ln>
            <a:noFill/>
          </a:ln>
        </p:spPr>
      </p:pic>
      <p:grpSp>
        <p:nvGrpSpPr>
          <p:cNvPr id="226" name="Google Shape;226;p38"/>
          <p:cNvGrpSpPr/>
          <p:nvPr/>
        </p:nvGrpSpPr>
        <p:grpSpPr>
          <a:xfrm flipH="1">
            <a:off x="8055436" y="-341043"/>
            <a:ext cx="1743710" cy="1743710"/>
            <a:chOff x="-873008" y="-454724"/>
            <a:chExt cx="2324947" cy="2324947"/>
          </a:xfrm>
        </p:grpSpPr>
        <p:sp>
          <p:nvSpPr>
            <p:cNvPr id="227" name="Google Shape;227;p38"/>
            <p:cNvSpPr/>
            <p:nvPr/>
          </p:nvSpPr>
          <p:spPr>
            <a:xfrm rot="2700000">
              <a:off x="-415672" y="-231099"/>
              <a:ext cx="1410275" cy="1877697"/>
            </a:xfrm>
            <a:custGeom>
              <a:rect b="b" l="l" r="r" t="t"/>
              <a:pathLst>
                <a:path extrusionOk="0" h="1876653" w="1409491">
                  <a:moveTo>
                    <a:pt x="0" y="643075"/>
                  </a:moveTo>
                  <a:lnTo>
                    <a:pt x="643075" y="0"/>
                  </a:lnTo>
                  <a:lnTo>
                    <a:pt x="1409491" y="0"/>
                  </a:lnTo>
                  <a:lnTo>
                    <a:pt x="1409491" y="1876653"/>
                  </a:lnTo>
                  <a:lnTo>
                    <a:pt x="1233578" y="1876653"/>
                  </a:lnTo>
                  <a:close/>
                </a:path>
              </a:pathLst>
            </a:custGeom>
            <a:solidFill>
              <a:schemeClr val="accent1">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8" name="Google Shape;228;p38"/>
            <p:cNvSpPr/>
            <p:nvPr/>
          </p:nvSpPr>
          <p:spPr>
            <a:xfrm rot="2700000">
              <a:off x="301183" y="1282830"/>
              <a:ext cx="485782" cy="485782"/>
            </a:xfrm>
            <a:prstGeom prst="rect">
              <a:avLst/>
            </a:prstGeom>
            <a:solidFill>
              <a:schemeClr val="accent1">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29" name="Google Shape;229;p38"/>
          <p:cNvSpPr/>
          <p:nvPr/>
        </p:nvSpPr>
        <p:spPr>
          <a:xfrm>
            <a:off x="1007577" y="4290831"/>
            <a:ext cx="1696500" cy="852600"/>
          </a:xfrm>
          <a:prstGeom prst="triangle">
            <a:avLst>
              <a:gd fmla="val 50000" name="adj"/>
            </a:avLst>
          </a:prstGeom>
          <a:solidFill>
            <a:schemeClr val="accent4">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35" name="Google Shape;235;p3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grpSp>
        <p:nvGrpSpPr>
          <p:cNvPr id="236" name="Google Shape;236;p39"/>
          <p:cNvGrpSpPr/>
          <p:nvPr/>
        </p:nvGrpSpPr>
        <p:grpSpPr>
          <a:xfrm flipH="1">
            <a:off x="8055436" y="-341043"/>
            <a:ext cx="1743710" cy="1743710"/>
            <a:chOff x="-873008" y="-454724"/>
            <a:chExt cx="2324947" cy="2324947"/>
          </a:xfrm>
        </p:grpSpPr>
        <p:sp>
          <p:nvSpPr>
            <p:cNvPr id="237" name="Google Shape;237;p39"/>
            <p:cNvSpPr/>
            <p:nvPr/>
          </p:nvSpPr>
          <p:spPr>
            <a:xfrm rot="2700000">
              <a:off x="-415672" y="-231099"/>
              <a:ext cx="1410275" cy="1877697"/>
            </a:xfrm>
            <a:custGeom>
              <a:rect b="b" l="l" r="r" t="t"/>
              <a:pathLst>
                <a:path extrusionOk="0" h="1876653" w="1409491">
                  <a:moveTo>
                    <a:pt x="0" y="643075"/>
                  </a:moveTo>
                  <a:lnTo>
                    <a:pt x="643075" y="0"/>
                  </a:lnTo>
                  <a:lnTo>
                    <a:pt x="1409491" y="0"/>
                  </a:lnTo>
                  <a:lnTo>
                    <a:pt x="1409491" y="1876653"/>
                  </a:lnTo>
                  <a:lnTo>
                    <a:pt x="1233578" y="1876653"/>
                  </a:lnTo>
                  <a:close/>
                </a:path>
              </a:pathLst>
            </a:custGeom>
            <a:solidFill>
              <a:schemeClr val="accent1">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 name="Google Shape;238;p39"/>
            <p:cNvSpPr/>
            <p:nvPr/>
          </p:nvSpPr>
          <p:spPr>
            <a:xfrm rot="2700000">
              <a:off x="301183" y="1282830"/>
              <a:ext cx="485782" cy="485782"/>
            </a:xfrm>
            <a:prstGeom prst="rect">
              <a:avLst/>
            </a:prstGeom>
            <a:solidFill>
              <a:schemeClr val="accent1">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39" name="Google Shape;239;p39"/>
          <p:cNvSpPr/>
          <p:nvPr/>
        </p:nvSpPr>
        <p:spPr>
          <a:xfrm>
            <a:off x="1007577" y="4290831"/>
            <a:ext cx="1696500" cy="852600"/>
          </a:xfrm>
          <a:prstGeom prst="triangle">
            <a:avLst>
              <a:gd fmla="val 50000" name="adj"/>
            </a:avLst>
          </a:prstGeom>
          <a:solidFill>
            <a:schemeClr val="accent4">
              <a:alpha val="2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0" name="Google Shape;240;p39"/>
          <p:cNvPicPr preferRelativeResize="0"/>
          <p:nvPr/>
        </p:nvPicPr>
        <p:blipFill>
          <a:blip r:embed="rId3">
            <a:alphaModFix/>
          </a:blip>
          <a:stretch>
            <a:fillRect/>
          </a:stretch>
        </p:blipFill>
        <p:spPr>
          <a:xfrm>
            <a:off x="43938" y="123750"/>
            <a:ext cx="9056123" cy="4815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40"/>
          <p:cNvSpPr/>
          <p:nvPr/>
        </p:nvSpPr>
        <p:spPr>
          <a:xfrm>
            <a:off x="0" y="0"/>
            <a:ext cx="9144000" cy="5143500"/>
          </a:xfrm>
          <a:prstGeom prst="rect">
            <a:avLst/>
          </a:prstGeom>
          <a:solidFill>
            <a:srgbClr val="45486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7" name="Google Shape;247;p40"/>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8" name="Google Shape;248;p40"/>
          <p:cNvPicPr preferRelativeResize="0"/>
          <p:nvPr>
            <p:ph idx="1" type="body"/>
          </p:nvPr>
        </p:nvPicPr>
        <p:blipFill rotWithShape="1">
          <a:blip r:embed="rId3">
            <a:alphaModFix/>
          </a:blip>
          <a:srcRect b="0" l="0" r="0" t="0"/>
          <a:stretch/>
        </p:blipFill>
        <p:spPr>
          <a:xfrm>
            <a:off x="495611" y="482600"/>
            <a:ext cx="8152778" cy="4178300"/>
          </a:xfrm>
          <a:prstGeom prst="rect">
            <a:avLst/>
          </a:prstGeom>
          <a:noFill/>
          <a:ln>
            <a:noFill/>
          </a:ln>
        </p:spPr>
      </p:pic>
      <p:sp>
        <p:nvSpPr>
          <p:cNvPr id="249" name="Google Shape;249;p40"/>
          <p:cNvSpPr txBox="1"/>
          <p:nvPr/>
        </p:nvSpPr>
        <p:spPr>
          <a:xfrm>
            <a:off x="1359600" y="0"/>
            <a:ext cx="6424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Mapa zemetrasenia vzhľadom na tektonické dosky</a:t>
            </a:r>
            <a:endParaRPr sz="1100">
              <a:solidFill>
                <a:schemeClr val="lt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41"/>
          <p:cNvSpPr/>
          <p:nvPr/>
        </p:nvSpPr>
        <p:spPr>
          <a:xfrm>
            <a:off x="0" y="0"/>
            <a:ext cx="9144000" cy="5143500"/>
          </a:xfrm>
          <a:prstGeom prst="rect">
            <a:avLst/>
          </a:prstGeom>
          <a:solidFill>
            <a:srgbClr val="393A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41"/>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7" name="Google Shape;257;p41"/>
          <p:cNvPicPr preferRelativeResize="0"/>
          <p:nvPr>
            <p:ph idx="1" type="body"/>
          </p:nvPr>
        </p:nvPicPr>
        <p:blipFill rotWithShape="1">
          <a:blip r:embed="rId3">
            <a:alphaModFix/>
          </a:blip>
          <a:srcRect b="0" l="0" r="0" t="0"/>
          <a:stretch/>
        </p:blipFill>
        <p:spPr>
          <a:xfrm>
            <a:off x="482600" y="506602"/>
            <a:ext cx="8178800" cy="4130294"/>
          </a:xfrm>
          <a:prstGeom prst="rect">
            <a:avLst/>
          </a:prstGeom>
          <a:noFill/>
          <a:ln>
            <a:noFill/>
          </a:ln>
        </p:spPr>
      </p:pic>
      <p:sp>
        <p:nvSpPr>
          <p:cNvPr id="258" name="Google Shape;258;p41"/>
          <p:cNvSpPr txBox="1"/>
          <p:nvPr/>
        </p:nvSpPr>
        <p:spPr>
          <a:xfrm>
            <a:off x="420150" y="0"/>
            <a:ext cx="8303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TOP 10 krajín v počte zemetrasení v porovnaní s tektonickými doskami</a:t>
            </a:r>
            <a:endParaRPr sz="1100">
              <a:solidFill>
                <a:schemeClr val="lt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5" name="Google Shape;265;p42"/>
          <p:cNvSpPr/>
          <p:nvPr/>
        </p:nvSpPr>
        <p:spPr>
          <a:xfrm flipH="1" rot="-2700000">
            <a:off x="-282117" y="-190252"/>
            <a:ext cx="1370729" cy="1032742"/>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6" name="Google Shape;266;p42"/>
          <p:cNvSpPr/>
          <p:nvPr/>
        </p:nvSpPr>
        <p:spPr>
          <a:xfrm flipH="1" rot="-2700000">
            <a:off x="668731" y="316610"/>
            <a:ext cx="484026" cy="484026"/>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7" name="Google Shape;267;p42"/>
          <p:cNvSpPr/>
          <p:nvPr/>
        </p:nvSpPr>
        <p:spPr>
          <a:xfrm flipH="1" rot="-2700000">
            <a:off x="7532612" y="491355"/>
            <a:ext cx="515604" cy="515604"/>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8" name="Google Shape;268;p42"/>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42"/>
          <p:cNvSpPr/>
          <p:nvPr/>
        </p:nvSpPr>
        <p:spPr>
          <a:xfrm flipH="1">
            <a:off x="5982258" y="4586626"/>
            <a:ext cx="1120885" cy="556874"/>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diagram, rad, vývoj&#10;&#10;Automaticky generovaný popis" id="270" name="Google Shape;270;p42"/>
          <p:cNvPicPr preferRelativeResize="0"/>
          <p:nvPr>
            <p:ph idx="1" type="body"/>
          </p:nvPr>
        </p:nvPicPr>
        <p:blipFill rotWithShape="1">
          <a:blip r:embed="rId3">
            <a:alphaModFix/>
          </a:blip>
          <a:srcRect b="0" l="0" r="0" t="0"/>
          <a:stretch/>
        </p:blipFill>
        <p:spPr>
          <a:xfrm>
            <a:off x="482600" y="547497"/>
            <a:ext cx="8178800" cy="4048505"/>
          </a:xfrm>
          <a:prstGeom prst="rect">
            <a:avLst/>
          </a:prstGeom>
          <a:noFill/>
          <a:ln>
            <a:noFill/>
          </a:ln>
        </p:spPr>
      </p:pic>
      <p:sp>
        <p:nvSpPr>
          <p:cNvPr id="271" name="Google Shape;271;p42"/>
          <p:cNvSpPr/>
          <p:nvPr/>
        </p:nvSpPr>
        <p:spPr>
          <a:xfrm flipH="1">
            <a:off x="5703060" y="4839857"/>
            <a:ext cx="611177" cy="303643"/>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42"/>
          <p:cNvSpPr txBox="1"/>
          <p:nvPr/>
        </p:nvSpPr>
        <p:spPr>
          <a:xfrm>
            <a:off x="2449800" y="0"/>
            <a:ext cx="4244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sk" sz="1500">
                <a:latin typeface="Merriweather"/>
                <a:ea typeface="Merriweather"/>
                <a:cs typeface="Merriweather"/>
                <a:sym typeface="Merriweather"/>
              </a:rPr>
              <a:t>Percentuálne zastúpenie zemetrasení s jednotlivými magnitúdami v krajinách</a:t>
            </a:r>
            <a:endParaRPr b="1" sz="1500">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b="1" lang="sk">
                <a:solidFill>
                  <a:schemeClr val="dk1"/>
                </a:solidFill>
                <a:latin typeface="Calibri"/>
                <a:ea typeface="Calibri"/>
                <a:cs typeface="Calibri"/>
                <a:sym typeface="Calibri"/>
              </a:rPr>
              <a:t>Percentuálne zastúpenie zemetrasení s jednotlivými magnitúdami v krajinách</a:t>
            </a:r>
            <a:endParaRPr b="1">
              <a:solidFill>
                <a:schemeClr val="dk1"/>
              </a:solidFill>
              <a:latin typeface="Calibri"/>
              <a:ea typeface="Calibri"/>
              <a:cs typeface="Calibri"/>
              <a:sym typeface="Calibri"/>
            </a:endParaRPr>
          </a:p>
        </p:txBody>
      </p:sp>
      <p:grpSp>
        <p:nvGrpSpPr>
          <p:cNvPr id="278" name="Google Shape;278;p43"/>
          <p:cNvGrpSpPr/>
          <p:nvPr/>
        </p:nvGrpSpPr>
        <p:grpSpPr>
          <a:xfrm flipH="1">
            <a:off x="8055852" y="-341043"/>
            <a:ext cx="1742741" cy="1742742"/>
            <a:chOff x="-872270" y="-454724"/>
            <a:chExt cx="2323655" cy="2323656"/>
          </a:xfrm>
        </p:grpSpPr>
        <p:sp>
          <p:nvSpPr>
            <p:cNvPr id="279" name="Google Shape;279;p43"/>
            <p:cNvSpPr/>
            <p:nvPr/>
          </p:nvSpPr>
          <p:spPr>
            <a:xfrm rot="2700000">
              <a:off x="-415188" y="-231223"/>
              <a:ext cx="1409491" cy="1876653"/>
            </a:xfrm>
            <a:custGeom>
              <a:rect b="b" l="l" r="r" t="t"/>
              <a:pathLst>
                <a:path extrusionOk="0" h="1876653" w="1409491">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43"/>
            <p:cNvSpPr/>
            <p:nvPr/>
          </p:nvSpPr>
          <p:spPr>
            <a:xfrm rot="2700000">
              <a:off x="301285" y="1282788"/>
              <a:ext cx="485578" cy="485578"/>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81" name="Google Shape;281;p43"/>
          <p:cNvSpPr/>
          <p:nvPr/>
        </p:nvSpPr>
        <p:spPr>
          <a:xfrm rot="2700000">
            <a:off x="2052897" y="4525250"/>
            <a:ext cx="484026" cy="484026"/>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43"/>
          <p:cNvSpPr/>
          <p:nvPr/>
        </p:nvSpPr>
        <p:spPr>
          <a:xfrm>
            <a:off x="1007577" y="4290831"/>
            <a:ext cx="1696474" cy="852668"/>
          </a:xfrm>
          <a:prstGeom prst="triangle">
            <a:avLst>
              <a:gd fmla="val 50000" name="adj"/>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diagram, budova, mrakodrap, rad&#10;&#10;Automaticky generovaný popis" id="283" name="Google Shape;283;p43"/>
          <p:cNvPicPr preferRelativeResize="0"/>
          <p:nvPr>
            <p:ph idx="1" type="body"/>
          </p:nvPr>
        </p:nvPicPr>
        <p:blipFill rotWithShape="1">
          <a:blip r:embed="rId3">
            <a:alphaModFix/>
          </a:blip>
          <a:srcRect b="0" l="0" r="0" t="0"/>
          <a:stretch/>
        </p:blipFill>
        <p:spPr>
          <a:xfrm>
            <a:off x="482600" y="557720"/>
            <a:ext cx="8178800" cy="4028058"/>
          </a:xfrm>
          <a:prstGeom prst="rect">
            <a:avLst/>
          </a:prstGeom>
          <a:noFill/>
          <a:ln>
            <a:noFill/>
          </a:ln>
        </p:spPr>
      </p:pic>
      <p:sp>
        <p:nvSpPr>
          <p:cNvPr id="284" name="Google Shape;284;p43"/>
          <p:cNvSpPr txBox="1"/>
          <p:nvPr/>
        </p:nvSpPr>
        <p:spPr>
          <a:xfrm>
            <a:off x="2449800" y="29500"/>
            <a:ext cx="4244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sk" sz="1500">
                <a:solidFill>
                  <a:schemeClr val="dk1"/>
                </a:solidFill>
                <a:latin typeface="Merriweather"/>
                <a:ea typeface="Merriweather"/>
                <a:cs typeface="Merriweather"/>
                <a:sym typeface="Merriweather"/>
              </a:rPr>
              <a:t>Percentuálne zastúpenie zemetrasení s jednotlivými magnitúdami v krajinách</a:t>
            </a:r>
            <a:endParaRPr sz="1500">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4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1" name="Google Shape;291;p44"/>
          <p:cNvSpPr/>
          <p:nvPr/>
        </p:nvSpPr>
        <p:spPr>
          <a:xfrm flipH="1" rot="-2700000">
            <a:off x="-282117" y="-190252"/>
            <a:ext cx="1370729" cy="1032742"/>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2" name="Google Shape;292;p44"/>
          <p:cNvSpPr/>
          <p:nvPr/>
        </p:nvSpPr>
        <p:spPr>
          <a:xfrm flipH="1" rot="-2700000">
            <a:off x="668731" y="316610"/>
            <a:ext cx="484026" cy="484026"/>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44"/>
          <p:cNvSpPr/>
          <p:nvPr/>
        </p:nvSpPr>
        <p:spPr>
          <a:xfrm flipH="1" rot="-2700000">
            <a:off x="7532612" y="491355"/>
            <a:ext cx="515604" cy="515604"/>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44"/>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44"/>
          <p:cNvSpPr/>
          <p:nvPr/>
        </p:nvSpPr>
        <p:spPr>
          <a:xfrm flipH="1">
            <a:off x="5982258" y="4586626"/>
            <a:ext cx="1120885" cy="556874"/>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rad, diagram, rukopis&#10;&#10;Automaticky generovaný popis" id="296" name="Google Shape;296;p44"/>
          <p:cNvPicPr preferRelativeResize="0"/>
          <p:nvPr>
            <p:ph idx="1" type="body"/>
          </p:nvPr>
        </p:nvPicPr>
        <p:blipFill rotWithShape="1">
          <a:blip r:embed="rId3">
            <a:alphaModFix/>
          </a:blip>
          <a:srcRect b="0" l="0" r="0" t="0"/>
          <a:stretch/>
        </p:blipFill>
        <p:spPr>
          <a:xfrm>
            <a:off x="482600" y="547497"/>
            <a:ext cx="8178800" cy="4048505"/>
          </a:xfrm>
          <a:prstGeom prst="rect">
            <a:avLst/>
          </a:prstGeom>
          <a:noFill/>
          <a:ln>
            <a:noFill/>
          </a:ln>
        </p:spPr>
      </p:pic>
      <p:sp>
        <p:nvSpPr>
          <p:cNvPr id="297" name="Google Shape;297;p44"/>
          <p:cNvSpPr/>
          <p:nvPr/>
        </p:nvSpPr>
        <p:spPr>
          <a:xfrm flipH="1">
            <a:off x="5703060" y="4839857"/>
            <a:ext cx="611177" cy="303643"/>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8" name="Google Shape;298;p44"/>
          <p:cNvSpPr txBox="1"/>
          <p:nvPr/>
        </p:nvSpPr>
        <p:spPr>
          <a:xfrm>
            <a:off x="2449800" y="126025"/>
            <a:ext cx="424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sk">
                <a:latin typeface="Merriweather"/>
                <a:ea typeface="Merriweather"/>
                <a:cs typeface="Merriweather"/>
                <a:sym typeface="Merriweather"/>
              </a:rPr>
              <a:t>Vývín magnitúdy v čase</a:t>
            </a:r>
            <a:endParaRPr b="1">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678575" y="540169"/>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2970"/>
              <a:buFont typeface="Calibri"/>
              <a:buNone/>
            </a:pPr>
            <a:r>
              <a:rPr b="1" lang="sk" sz="3270">
                <a:solidFill>
                  <a:schemeClr val="accent4"/>
                </a:solidFill>
              </a:rPr>
              <a:t>Závisí úmrtnosť od magnitúdy zemetrasení? </a:t>
            </a:r>
            <a:endParaRPr b="1" sz="3270">
              <a:solidFill>
                <a:schemeClr val="accent4"/>
              </a:solidFill>
            </a:endParaRPr>
          </a:p>
          <a:p>
            <a:pPr indent="0" lvl="0" marL="0" rtl="0" algn="l">
              <a:lnSpc>
                <a:spcPct val="90000"/>
              </a:lnSpc>
              <a:spcBef>
                <a:spcPts val="0"/>
              </a:spcBef>
              <a:spcAft>
                <a:spcPts val="0"/>
              </a:spcAft>
              <a:buClr>
                <a:schemeClr val="lt1"/>
              </a:buClr>
              <a:buSzPts val="2970"/>
              <a:buFont typeface="Calibri"/>
              <a:buNone/>
            </a:pPr>
            <a:r>
              <a:rPr b="1" lang="sk" sz="3270">
                <a:solidFill>
                  <a:schemeClr val="accent4"/>
                </a:solidFill>
              </a:rPr>
              <a:t>(Magnitúda a úmrtia).</a:t>
            </a:r>
            <a:endParaRPr b="1" sz="2820">
              <a:solidFill>
                <a:schemeClr val="accent4"/>
              </a:solidFill>
            </a:endParaRPr>
          </a:p>
        </p:txBody>
      </p:sp>
      <p:sp>
        <p:nvSpPr>
          <p:cNvPr id="131" name="Google Shape;131;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sk" sz="1000">
                <a:latin typeface="Roboto"/>
                <a:ea typeface="Roboto"/>
                <a:cs typeface="Roboto"/>
                <a:sym typeface="Roboto"/>
              </a:rPr>
              <a:t>Magnitúda</a:t>
            </a:r>
            <a:endParaRPr sz="1000">
              <a:latin typeface="Roboto"/>
              <a:ea typeface="Roboto"/>
              <a:cs typeface="Roboto"/>
              <a:sym typeface="Roboto"/>
            </a:endParaRPr>
          </a:p>
          <a:p>
            <a:pPr indent="0" lvl="0" marL="0" marR="0" rtl="0" algn="ctr">
              <a:spcBef>
                <a:spcPts val="0"/>
              </a:spcBef>
              <a:spcAft>
                <a:spcPts val="0"/>
              </a:spcAft>
              <a:buNone/>
            </a:pPr>
            <a:r>
              <a:t/>
            </a:r>
            <a:endParaRPr>
              <a:solidFill>
                <a:schemeClr val="lt1"/>
              </a:solidFill>
              <a:latin typeface="Calibri"/>
              <a:ea typeface="Calibri"/>
              <a:cs typeface="Calibri"/>
              <a:sym typeface="Calibri"/>
            </a:endParaRPr>
          </a:p>
        </p:txBody>
      </p:sp>
      <p:sp>
        <p:nvSpPr>
          <p:cNvPr id="304" name="Google Shape;304;p45"/>
          <p:cNvSpPr/>
          <p:nvPr/>
        </p:nvSpPr>
        <p:spPr>
          <a:xfrm flipH="1" rot="-2700000">
            <a:off x="-282117" y="-190252"/>
            <a:ext cx="1370729" cy="1032742"/>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5" name="Google Shape;305;p45"/>
          <p:cNvSpPr/>
          <p:nvPr/>
        </p:nvSpPr>
        <p:spPr>
          <a:xfrm flipH="1" rot="-2700000">
            <a:off x="668731" y="316610"/>
            <a:ext cx="484026" cy="484026"/>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45"/>
          <p:cNvSpPr/>
          <p:nvPr/>
        </p:nvSpPr>
        <p:spPr>
          <a:xfrm flipH="1" rot="-2700000">
            <a:off x="7532612" y="491355"/>
            <a:ext cx="515604" cy="515604"/>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45"/>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45"/>
          <p:cNvSpPr/>
          <p:nvPr/>
        </p:nvSpPr>
        <p:spPr>
          <a:xfrm flipH="1">
            <a:off x="5982258" y="4586626"/>
            <a:ext cx="1120885" cy="556874"/>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45"/>
          <p:cNvSpPr/>
          <p:nvPr/>
        </p:nvSpPr>
        <p:spPr>
          <a:xfrm flipH="1">
            <a:off x="5703060" y="4839857"/>
            <a:ext cx="611177" cy="303643"/>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0" name="Google Shape;310;p45"/>
          <p:cNvSpPr txBox="1"/>
          <p:nvPr/>
        </p:nvSpPr>
        <p:spPr>
          <a:xfrm>
            <a:off x="2449800" y="126025"/>
            <a:ext cx="424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sk">
                <a:solidFill>
                  <a:schemeClr val="dk1"/>
                </a:solidFill>
                <a:latin typeface="Calibri"/>
                <a:ea typeface="Calibri"/>
                <a:cs typeface="Calibri"/>
                <a:sym typeface="Calibri"/>
              </a:rPr>
              <a:t>Vývin magnitúdy v čase</a:t>
            </a:r>
            <a:endParaRPr>
              <a:latin typeface="Calibri"/>
              <a:ea typeface="Calibri"/>
              <a:cs typeface="Calibri"/>
              <a:sym typeface="Calibri"/>
            </a:endParaRPr>
          </a:p>
        </p:txBody>
      </p:sp>
      <p:pic>
        <p:nvPicPr>
          <p:cNvPr id="311" name="Google Shape;311;p45"/>
          <p:cNvPicPr preferRelativeResize="0"/>
          <p:nvPr/>
        </p:nvPicPr>
        <p:blipFill rotWithShape="1">
          <a:blip r:embed="rId3">
            <a:alphaModFix/>
          </a:blip>
          <a:srcRect b="0" l="2648" r="6665" t="0"/>
          <a:stretch/>
        </p:blipFill>
        <p:spPr>
          <a:xfrm>
            <a:off x="2265475" y="2493675"/>
            <a:ext cx="4694400" cy="2604600"/>
          </a:xfrm>
          <a:prstGeom prst="rect">
            <a:avLst/>
          </a:prstGeom>
          <a:noFill/>
          <a:ln>
            <a:noFill/>
          </a:ln>
        </p:spPr>
      </p:pic>
      <p:pic>
        <p:nvPicPr>
          <p:cNvPr id="312" name="Google Shape;312;p45"/>
          <p:cNvPicPr preferRelativeResize="0"/>
          <p:nvPr/>
        </p:nvPicPr>
        <p:blipFill rotWithShape="1">
          <a:blip r:embed="rId4">
            <a:alphaModFix/>
          </a:blip>
          <a:srcRect b="0" l="4223" r="0" t="0"/>
          <a:stretch/>
        </p:blipFill>
        <p:spPr>
          <a:xfrm>
            <a:off x="2265475" y="-12"/>
            <a:ext cx="4694400" cy="2493677"/>
          </a:xfrm>
          <a:prstGeom prst="rect">
            <a:avLst/>
          </a:prstGeom>
          <a:noFill/>
          <a:ln>
            <a:noFill/>
          </a:ln>
        </p:spPr>
      </p:pic>
      <p:sp>
        <p:nvSpPr>
          <p:cNvPr id="313" name="Google Shape;313;p45"/>
          <p:cNvSpPr txBox="1"/>
          <p:nvPr/>
        </p:nvSpPr>
        <p:spPr>
          <a:xfrm rot="-5400000">
            <a:off x="-498125" y="1077488"/>
            <a:ext cx="518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sk" sz="1000">
                <a:latin typeface="Roboto"/>
                <a:ea typeface="Roboto"/>
                <a:cs typeface="Roboto"/>
                <a:sym typeface="Roboto"/>
              </a:rPr>
              <a:t>Magnitúda</a:t>
            </a:r>
            <a:endParaRPr sz="1000">
              <a:latin typeface="Roboto"/>
              <a:ea typeface="Roboto"/>
              <a:cs typeface="Roboto"/>
              <a:sym typeface="Roboto"/>
            </a:endParaRPr>
          </a:p>
        </p:txBody>
      </p:sp>
      <p:sp>
        <p:nvSpPr>
          <p:cNvPr id="314" name="Google Shape;314;p45"/>
          <p:cNvSpPr txBox="1"/>
          <p:nvPr/>
        </p:nvSpPr>
        <p:spPr>
          <a:xfrm rot="-5400000">
            <a:off x="-498125" y="3626625"/>
            <a:ext cx="518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sk" sz="1000">
                <a:latin typeface="Roboto"/>
                <a:ea typeface="Roboto"/>
                <a:cs typeface="Roboto"/>
                <a:sym typeface="Roboto"/>
              </a:rPr>
              <a:t>Magnitúda</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sk"/>
              <a:t>Záver</a:t>
            </a:r>
            <a:endParaRPr/>
          </a:p>
        </p:txBody>
      </p:sp>
      <p:sp>
        <p:nvSpPr>
          <p:cNvPr id="320" name="Google Shape;320;p46"/>
          <p:cNvSpPr txBox="1"/>
          <p:nvPr>
            <p:ph idx="1" type="body"/>
          </p:nvPr>
        </p:nvSpPr>
        <p:spPr>
          <a:xfrm>
            <a:off x="628650" y="1369225"/>
            <a:ext cx="4390800" cy="2221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sk"/>
              <a:t>Najviac zemetrasení sa dlhodobo deje v Číne a celkovo v Ázii.</a:t>
            </a:r>
            <a:endParaRPr/>
          </a:p>
          <a:p>
            <a:pPr indent="-317500" lvl="0" marL="457200" rtl="0" algn="l">
              <a:spcBef>
                <a:spcPts val="0"/>
              </a:spcBef>
              <a:spcAft>
                <a:spcPts val="0"/>
              </a:spcAft>
              <a:buSzPts val="1400"/>
              <a:buChar char="●"/>
            </a:pPr>
            <a:r>
              <a:rPr lang="sk"/>
              <a:t>Postupom času sa zvyšuje počet evidencií</a:t>
            </a:r>
            <a:endParaRPr/>
          </a:p>
          <a:p>
            <a:pPr indent="-317500" lvl="0" marL="457200" rtl="0" algn="l">
              <a:spcBef>
                <a:spcPts val="0"/>
              </a:spcBef>
              <a:spcAft>
                <a:spcPts val="0"/>
              </a:spcAft>
              <a:buSzPts val="1400"/>
              <a:buChar char="●"/>
            </a:pPr>
            <a:r>
              <a:rPr lang="sk"/>
              <a:t>Spoločenská/politická situácia sa javí ako vplyv na počet evidencií</a:t>
            </a:r>
            <a:endParaRPr/>
          </a:p>
          <a:p>
            <a:pPr indent="-317500" lvl="0" marL="457200" rtl="0" algn="l">
              <a:spcBef>
                <a:spcPts val="0"/>
              </a:spcBef>
              <a:spcAft>
                <a:spcPts val="0"/>
              </a:spcAft>
              <a:buSzPts val="1400"/>
              <a:buChar char="●"/>
            </a:pPr>
            <a:r>
              <a:rPr lang="sk"/>
              <a:t>Zemetrasenia sa dejú na tektonických zlomoch (nejedná sa o striktné pravidlo)</a:t>
            </a:r>
            <a:endParaRPr/>
          </a:p>
          <a:p>
            <a:pPr indent="-317500" lvl="0" marL="457200" rtl="0" algn="l">
              <a:spcBef>
                <a:spcPts val="0"/>
              </a:spcBef>
              <a:spcAft>
                <a:spcPts val="0"/>
              </a:spcAft>
              <a:buSzPts val="1400"/>
              <a:buChar char="●"/>
            </a:pPr>
            <a:r>
              <a:rPr lang="sk"/>
              <a:t>Vysoká magnitúda pri zlomoch</a:t>
            </a:r>
            <a:endParaRPr/>
          </a:p>
          <a:p>
            <a:pPr indent="-317500" lvl="0" marL="457200" rtl="0" algn="l">
              <a:spcBef>
                <a:spcPts val="0"/>
              </a:spcBef>
              <a:spcAft>
                <a:spcPts val="0"/>
              </a:spcAft>
              <a:buSzPts val="1400"/>
              <a:buChar char="●"/>
            </a:pPr>
            <a:r>
              <a:rPr lang="sk"/>
              <a:t>Každá krajina sa vyznačuje rôznou magnitúdou </a:t>
            </a:r>
            <a:endParaRPr/>
          </a:p>
        </p:txBody>
      </p:sp>
      <p:pic>
        <p:nvPicPr>
          <p:cNvPr id="321" name="Google Shape;321;p46"/>
          <p:cNvPicPr preferRelativeResize="0"/>
          <p:nvPr/>
        </p:nvPicPr>
        <p:blipFill>
          <a:blip r:embed="rId3">
            <a:alphaModFix/>
          </a:blip>
          <a:stretch>
            <a:fillRect/>
          </a:stretch>
        </p:blipFill>
        <p:spPr>
          <a:xfrm>
            <a:off x="5145450" y="1268050"/>
            <a:ext cx="3771501" cy="304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C0C0C"/>
              </a:buClr>
              <a:buSzPts val="3300"/>
              <a:buFont typeface="Arial"/>
              <a:buNone/>
            </a:pPr>
            <a:r>
              <a:rPr b="1" i="0" lang="sk" sz="3300" u="none" strike="noStrike">
                <a:solidFill>
                  <a:srgbClr val="0C0C0C"/>
                </a:solidFill>
              </a:rPr>
              <a:t>Aké typy sopiek sú najviac výbušné</a:t>
            </a:r>
            <a:r>
              <a:rPr b="1" lang="sk" sz="3300">
                <a:solidFill>
                  <a:srgbClr val="0C0C0C"/>
                </a:solidFill>
              </a:rPr>
              <a:t>?</a:t>
            </a:r>
            <a:endParaRPr b="1">
              <a:solidFill>
                <a:srgbClr val="0C0C0C"/>
              </a:solidFill>
            </a:endParaRPr>
          </a:p>
        </p:txBody>
      </p:sp>
      <p:sp>
        <p:nvSpPr>
          <p:cNvPr id="327" name="Google Shape;327;p4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8"/>
          <p:cNvPicPr preferRelativeResize="0"/>
          <p:nvPr/>
        </p:nvPicPr>
        <p:blipFill>
          <a:blip r:embed="rId3">
            <a:alphaModFix/>
          </a:blip>
          <a:stretch>
            <a:fillRect/>
          </a:stretch>
        </p:blipFill>
        <p:spPr>
          <a:xfrm>
            <a:off x="3505548" y="0"/>
            <a:ext cx="5638454" cy="5143501"/>
          </a:xfrm>
          <a:prstGeom prst="rect">
            <a:avLst/>
          </a:prstGeom>
          <a:noFill/>
          <a:ln>
            <a:noFill/>
          </a:ln>
        </p:spPr>
      </p:pic>
      <p:sp>
        <p:nvSpPr>
          <p:cNvPr id="333" name="Google Shape;333;p48"/>
          <p:cNvSpPr/>
          <p:nvPr/>
        </p:nvSpPr>
        <p:spPr>
          <a:xfrm flipH="1">
            <a:off x="-711907" y="0"/>
            <a:ext cx="4358497" cy="51435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4" name="Google Shape;334;p48"/>
          <p:cNvSpPr txBox="1"/>
          <p:nvPr/>
        </p:nvSpPr>
        <p:spPr>
          <a:xfrm>
            <a:off x="182300" y="614075"/>
            <a:ext cx="25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Leader rebríčku: Stratovolcano</a:t>
            </a:r>
            <a:endParaRPr>
              <a:latin typeface="Roboto"/>
              <a:ea typeface="Roboto"/>
              <a:cs typeface="Roboto"/>
              <a:sym typeface="Roboto"/>
            </a:endParaRPr>
          </a:p>
        </p:txBody>
      </p:sp>
      <p:sp>
        <p:nvSpPr>
          <p:cNvPr id="335" name="Google Shape;335;p48"/>
          <p:cNvSpPr txBox="1"/>
          <p:nvPr/>
        </p:nvSpPr>
        <p:spPr>
          <a:xfrm>
            <a:off x="182300" y="1398350"/>
            <a:ext cx="2418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Dôvod: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Typ lávy je iný ako pri ostatných typoch čo zapríčiňuje nárast tlaku plynov a následne aj </a:t>
            </a:r>
            <a:r>
              <a:rPr lang="sk">
                <a:latin typeface="Roboto"/>
                <a:ea typeface="Roboto"/>
                <a:cs typeface="Roboto"/>
                <a:sym typeface="Roboto"/>
              </a:rPr>
              <a:t>pravidelnejšie</a:t>
            </a:r>
            <a:r>
              <a:rPr lang="sk">
                <a:latin typeface="Roboto"/>
                <a:ea typeface="Roboto"/>
                <a:cs typeface="Roboto"/>
                <a:sym typeface="Roboto"/>
              </a:rPr>
              <a:t> výbuchy</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sk">
                <a:solidFill>
                  <a:schemeClr val="lt1"/>
                </a:solidFill>
                <a:latin typeface="Calibri"/>
                <a:ea typeface="Calibri"/>
                <a:cs typeface="Calibri"/>
                <a:sym typeface="Calibri"/>
              </a:rPr>
              <a:t>Táto analýza odhalila, že zemetrasenia sú hlavnou príčinou vzniku tsunami. Boli identifikované hodnoty úmrtí pre rôzne príčiny tsunami a zistili sme, ktorá príčina je najvýznamnejšia. Zistili sme tiež, že VEI index sopiek nemá žiadny vplyv na výšku tsunami. Pri zemetraseniach sme zistili, že nemajú žiadny vplyv na výšku tsunami a túto závislosť nie je možné predpovedať len na základe magnitúdy zemetrasenia. Potrebná je aj analýza vzdialenosti tsunami od epicentra zemetrasenia.</a:t>
            </a:r>
            <a:endParaRPr sz="1400">
              <a:solidFill>
                <a:schemeClr val="lt1"/>
              </a:solidFill>
              <a:latin typeface="Calibri"/>
              <a:ea typeface="Calibri"/>
              <a:cs typeface="Calibri"/>
              <a:sym typeface="Calibri"/>
            </a:endParaRPr>
          </a:p>
        </p:txBody>
      </p:sp>
      <p:pic>
        <p:nvPicPr>
          <p:cNvPr descr="Obrázok, na ktorom je text, snímka obrazovky, diagram, vývoj&#10;&#10;Automaticky generovaný popis" id="342" name="Google Shape;342;p49"/>
          <p:cNvPicPr preferRelativeResize="0"/>
          <p:nvPr/>
        </p:nvPicPr>
        <p:blipFill rotWithShape="1">
          <a:blip r:embed="rId3">
            <a:alphaModFix/>
          </a:blip>
          <a:srcRect b="0" l="0" r="0" t="0"/>
          <a:stretch/>
        </p:blipFill>
        <p:spPr>
          <a:xfrm>
            <a:off x="3841082" y="243463"/>
            <a:ext cx="4621665" cy="4656576"/>
          </a:xfrm>
          <a:prstGeom prst="rect">
            <a:avLst/>
          </a:prstGeom>
          <a:noFill/>
          <a:ln>
            <a:noFill/>
          </a:ln>
        </p:spPr>
      </p:pic>
      <p:sp>
        <p:nvSpPr>
          <p:cNvPr id="343" name="Google Shape;343;p49"/>
          <p:cNvSpPr/>
          <p:nvPr/>
        </p:nvSpPr>
        <p:spPr>
          <a:xfrm>
            <a:off x="-2601400" y="0"/>
            <a:ext cx="6954691" cy="5143500"/>
          </a:xfrm>
          <a:custGeom>
            <a:rect b="b" l="l" r="r" t="t"/>
            <a:pathLst>
              <a:path extrusionOk="0" h="6858000" w="9272922">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rgbClr val="7F7F7F">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4" name="Google Shape;344;p49"/>
          <p:cNvSpPr txBox="1"/>
          <p:nvPr/>
        </p:nvSpPr>
        <p:spPr>
          <a:xfrm>
            <a:off x="326225" y="441375"/>
            <a:ext cx="33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Počet sopečných aktivít VS VEI index</a:t>
            </a:r>
            <a:endParaRPr>
              <a:latin typeface="Roboto"/>
              <a:ea typeface="Roboto"/>
              <a:cs typeface="Roboto"/>
              <a:sym typeface="Roboto"/>
            </a:endParaRPr>
          </a:p>
        </p:txBody>
      </p:sp>
      <p:sp>
        <p:nvSpPr>
          <p:cNvPr id="345" name="Google Shape;345;p49"/>
          <p:cNvSpPr txBox="1"/>
          <p:nvPr/>
        </p:nvSpPr>
        <p:spPr>
          <a:xfrm>
            <a:off x="326225" y="1431675"/>
            <a:ext cx="30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VEI index: od 0 po 7</a:t>
            </a:r>
            <a:endParaRPr>
              <a:latin typeface="Roboto"/>
              <a:ea typeface="Roboto"/>
              <a:cs typeface="Roboto"/>
              <a:sym typeface="Roboto"/>
            </a:endParaRPr>
          </a:p>
        </p:txBody>
      </p:sp>
      <p:sp>
        <p:nvSpPr>
          <p:cNvPr id="346" name="Google Shape;346;p49"/>
          <p:cNvSpPr txBox="1"/>
          <p:nvPr/>
        </p:nvSpPr>
        <p:spPr>
          <a:xfrm>
            <a:off x="326225" y="1031463"/>
            <a:ext cx="27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Volcanic Explosivity Index</a:t>
            </a:r>
            <a:endParaRPr>
              <a:latin typeface="Roboto"/>
              <a:ea typeface="Roboto"/>
              <a:cs typeface="Roboto"/>
              <a:sym typeface="Roboto"/>
            </a:endParaRPr>
          </a:p>
        </p:txBody>
      </p:sp>
      <p:sp>
        <p:nvSpPr>
          <p:cNvPr id="347" name="Google Shape;347;p49"/>
          <p:cNvSpPr txBox="1"/>
          <p:nvPr/>
        </p:nvSpPr>
        <p:spPr>
          <a:xfrm>
            <a:off x="738800" y="1985400"/>
            <a:ext cx="1583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k">
                <a:latin typeface="Roboto"/>
                <a:ea typeface="Roboto"/>
                <a:cs typeface="Roboto"/>
                <a:sym typeface="Roboto"/>
              </a:rPr>
              <a:t>0: non-explosive</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1: gentle</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2: explosive </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3: severe</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4: cataclysmic</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5: paroxysmall</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6: colossal</a:t>
            </a:r>
            <a:endParaRPr>
              <a:latin typeface="Roboto"/>
              <a:ea typeface="Roboto"/>
              <a:cs typeface="Roboto"/>
              <a:sym typeface="Roboto"/>
            </a:endParaRPr>
          </a:p>
          <a:p>
            <a:pPr indent="0" lvl="0" marL="0" rtl="0" algn="l">
              <a:spcBef>
                <a:spcPts val="0"/>
              </a:spcBef>
              <a:spcAft>
                <a:spcPts val="0"/>
              </a:spcAft>
              <a:buNone/>
            </a:pPr>
            <a:r>
              <a:rPr lang="sk">
                <a:latin typeface="Roboto"/>
                <a:ea typeface="Roboto"/>
                <a:cs typeface="Roboto"/>
                <a:sym typeface="Roboto"/>
              </a:rPr>
              <a:t>7: super-colossal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0"/>
          <p:cNvSpPr/>
          <p:nvPr/>
        </p:nvSpPr>
        <p:spPr>
          <a:xfrm>
            <a:off x="2549200" y="-45125"/>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diagram, štvorec&#10;&#10;Automaticky generovaný popis" id="354" name="Google Shape;354;p50"/>
          <p:cNvPicPr preferRelativeResize="0"/>
          <p:nvPr/>
        </p:nvPicPr>
        <p:blipFill rotWithShape="1">
          <a:blip r:embed="rId3">
            <a:alphaModFix/>
          </a:blip>
          <a:srcRect b="0" l="0" r="0" t="0"/>
          <a:stretch/>
        </p:blipFill>
        <p:spPr>
          <a:xfrm>
            <a:off x="259448" y="304548"/>
            <a:ext cx="4883601" cy="4370849"/>
          </a:xfrm>
          <a:prstGeom prst="rect">
            <a:avLst/>
          </a:prstGeom>
          <a:noFill/>
          <a:ln>
            <a:noFill/>
          </a:ln>
        </p:spPr>
      </p:pic>
      <p:sp>
        <p:nvSpPr>
          <p:cNvPr id="355" name="Google Shape;355;p50"/>
          <p:cNvSpPr/>
          <p:nvPr/>
        </p:nvSpPr>
        <p:spPr>
          <a:xfrm>
            <a:off x="5763851" y="-45125"/>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50"/>
          <p:cNvSpPr txBox="1"/>
          <p:nvPr/>
        </p:nvSpPr>
        <p:spPr>
          <a:xfrm>
            <a:off x="5989475" y="659850"/>
            <a:ext cx="33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sk"/>
              <a:t>Záver</a:t>
            </a:r>
            <a:endParaRPr/>
          </a:p>
        </p:txBody>
      </p:sp>
      <p:sp>
        <p:nvSpPr>
          <p:cNvPr id="362" name="Google Shape;362;p51"/>
          <p:cNvSpPr txBox="1"/>
          <p:nvPr>
            <p:ph idx="1" type="body"/>
          </p:nvPr>
        </p:nvSpPr>
        <p:spPr>
          <a:xfrm>
            <a:off x="628650" y="1369225"/>
            <a:ext cx="33822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b="1" lang="sk"/>
              <a:t>Málo vzťahov</a:t>
            </a:r>
            <a:endParaRPr b="1"/>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b="1" lang="sk"/>
              <a:t>Veľa faktov:</a:t>
            </a:r>
            <a:endParaRPr b="1"/>
          </a:p>
          <a:p>
            <a:pPr indent="-317500" lvl="0" marL="457200" rtl="0" algn="l">
              <a:spcBef>
                <a:spcPts val="0"/>
              </a:spcBef>
              <a:spcAft>
                <a:spcPts val="0"/>
              </a:spcAft>
              <a:buSzPts val="1400"/>
              <a:buChar char="●"/>
            </a:pPr>
            <a:r>
              <a:rPr lang="sk"/>
              <a:t>Zistili sme čo je VEI Index</a:t>
            </a:r>
            <a:endParaRPr/>
          </a:p>
          <a:p>
            <a:pPr indent="-317500" lvl="0" marL="457200" rtl="0" algn="l">
              <a:spcBef>
                <a:spcPts val="0"/>
              </a:spcBef>
              <a:spcAft>
                <a:spcPts val="0"/>
              </a:spcAft>
              <a:buSzPts val="1400"/>
              <a:buChar char="●"/>
            </a:pPr>
            <a:r>
              <a:rPr lang="sk"/>
              <a:t>Najaktívnejší typ sopky</a:t>
            </a:r>
            <a:endParaRPr/>
          </a:p>
          <a:p>
            <a:pPr indent="-317500" lvl="0" marL="457200" rtl="0" algn="l">
              <a:spcBef>
                <a:spcPts val="0"/>
              </a:spcBef>
              <a:spcAft>
                <a:spcPts val="0"/>
              </a:spcAft>
              <a:buSzPts val="1400"/>
              <a:buChar char="●"/>
            </a:pPr>
            <a:r>
              <a:rPr lang="sk"/>
              <a:t>Náhodné patterny rozdelenia VEI indexov pre sopky</a:t>
            </a:r>
            <a:endParaRPr/>
          </a:p>
        </p:txBody>
      </p:sp>
      <p:pic>
        <p:nvPicPr>
          <p:cNvPr id="363" name="Google Shape;363;p51"/>
          <p:cNvPicPr preferRelativeResize="0"/>
          <p:nvPr/>
        </p:nvPicPr>
        <p:blipFill>
          <a:blip r:embed="rId3">
            <a:alphaModFix/>
          </a:blip>
          <a:stretch>
            <a:fillRect/>
          </a:stretch>
        </p:blipFill>
        <p:spPr>
          <a:xfrm>
            <a:off x="4572010" y="3"/>
            <a:ext cx="352611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52"/>
          <p:cNvSpPr txBox="1"/>
          <p:nvPr>
            <p:ph type="title"/>
          </p:nvPr>
        </p:nvSpPr>
        <p:spPr>
          <a:xfrm>
            <a:off x="628650" y="288575"/>
            <a:ext cx="63570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C0C0C"/>
              </a:buClr>
              <a:buSzPts val="3300"/>
              <a:buFont typeface="Calibri"/>
              <a:buNone/>
            </a:pPr>
            <a:r>
              <a:rPr b="1" i="0" lang="sk" sz="3300" u="none" strike="noStrike">
                <a:solidFill>
                  <a:srgbClr val="0C0C0C"/>
                </a:solidFill>
              </a:rPr>
              <a:t>Závisí počet smrtí od výbuchov sopiek?</a:t>
            </a:r>
            <a:endParaRPr b="1">
              <a:solidFill>
                <a:srgbClr val="0C0C0C"/>
              </a:solidFill>
            </a:endParaRPr>
          </a:p>
        </p:txBody>
      </p:sp>
      <p:sp>
        <p:nvSpPr>
          <p:cNvPr id="369" name="Google Shape;369;p5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5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6" name="Google Shape;376;p53"/>
          <p:cNvSpPr/>
          <p:nvPr/>
        </p:nvSpPr>
        <p:spPr>
          <a:xfrm flipH="1">
            <a:off x="-170782" y="0"/>
            <a:ext cx="4358497" cy="51435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77" name="Google Shape;377;p53"/>
          <p:cNvPicPr preferRelativeResize="0"/>
          <p:nvPr/>
        </p:nvPicPr>
        <p:blipFill rotWithShape="1">
          <a:blip r:embed="rId3">
            <a:alphaModFix/>
          </a:blip>
          <a:srcRect b="1224" l="0" r="0" t="0"/>
          <a:stretch/>
        </p:blipFill>
        <p:spPr>
          <a:xfrm>
            <a:off x="2060125" y="0"/>
            <a:ext cx="5023749" cy="5143499"/>
          </a:xfrm>
          <a:prstGeom prst="rect">
            <a:avLst/>
          </a:prstGeom>
          <a:noFill/>
          <a:ln>
            <a:noFill/>
          </a:ln>
        </p:spPr>
      </p:pic>
      <p:sp>
        <p:nvSpPr>
          <p:cNvPr id="378" name="Google Shape;378;p53"/>
          <p:cNvSpPr txBox="1"/>
          <p:nvPr/>
        </p:nvSpPr>
        <p:spPr>
          <a:xfrm>
            <a:off x="720625" y="882775"/>
            <a:ext cx="51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5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54"/>
          <p:cNvSpPr/>
          <p:nvPr/>
        </p:nvSpPr>
        <p:spPr>
          <a:xfrm>
            <a:off x="0" y="0"/>
            <a:ext cx="4240079" cy="51435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číslo, rad&#10;&#10;Automaticky generovaný popis" id="386" name="Google Shape;386;p54"/>
          <p:cNvPicPr preferRelativeResize="0"/>
          <p:nvPr/>
        </p:nvPicPr>
        <p:blipFill rotWithShape="1">
          <a:blip r:embed="rId3">
            <a:alphaModFix/>
          </a:blip>
          <a:srcRect b="0" l="0" r="0" t="0"/>
          <a:stretch/>
        </p:blipFill>
        <p:spPr>
          <a:xfrm>
            <a:off x="1997992" y="17412"/>
            <a:ext cx="5148000" cy="510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37" name="Google Shape;137;p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38" name="Google Shape;138;p28"/>
          <p:cNvPicPr preferRelativeResize="0"/>
          <p:nvPr/>
        </p:nvPicPr>
        <p:blipFill>
          <a:blip r:embed="rId3">
            <a:alphaModFix/>
          </a:blip>
          <a:stretch>
            <a:fillRect/>
          </a:stretch>
        </p:blipFill>
        <p:spPr>
          <a:xfrm>
            <a:off x="909508" y="0"/>
            <a:ext cx="7324983"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55"/>
          <p:cNvSpPr/>
          <p:nvPr/>
        </p:nvSpPr>
        <p:spPr>
          <a:xfrm>
            <a:off x="1" y="0"/>
            <a:ext cx="9143998"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3" name="Google Shape;393;p55"/>
          <p:cNvSpPr/>
          <p:nvPr/>
        </p:nvSpPr>
        <p:spPr>
          <a:xfrm>
            <a:off x="0" y="0"/>
            <a:ext cx="6954691" cy="5143500"/>
          </a:xfrm>
          <a:custGeom>
            <a:rect b="b" l="l" r="r" t="t"/>
            <a:pathLst>
              <a:path extrusionOk="0" h="6858000" w="9272922">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rgbClr val="7F7F7F">
              <a:alpha val="1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štvorec, purpurový&#10;&#10;Automaticky generovaný popis" id="394" name="Google Shape;394;p55"/>
          <p:cNvPicPr preferRelativeResize="0"/>
          <p:nvPr>
            <p:ph idx="1" type="body"/>
          </p:nvPr>
        </p:nvPicPr>
        <p:blipFill rotWithShape="1">
          <a:blip r:embed="rId3">
            <a:alphaModFix/>
          </a:blip>
          <a:srcRect b="0" l="0" r="0" t="0"/>
          <a:stretch/>
        </p:blipFill>
        <p:spPr>
          <a:xfrm>
            <a:off x="843230" y="-18450"/>
            <a:ext cx="5089500" cy="5180400"/>
          </a:xfrm>
          <a:prstGeom prst="rect">
            <a:avLst/>
          </a:prstGeom>
          <a:noFill/>
          <a:ln>
            <a:noFill/>
          </a:ln>
        </p:spPr>
      </p:pic>
      <p:grpSp>
        <p:nvGrpSpPr>
          <p:cNvPr id="395" name="Google Shape;395;p55"/>
          <p:cNvGrpSpPr/>
          <p:nvPr/>
        </p:nvGrpSpPr>
        <p:grpSpPr>
          <a:xfrm>
            <a:off x="6870421" y="806391"/>
            <a:ext cx="1171700" cy="879730"/>
            <a:chOff x="9160561" y="1000124"/>
            <a:chExt cx="1562267" cy="1172973"/>
          </a:xfrm>
        </p:grpSpPr>
        <p:sp>
          <p:nvSpPr>
            <p:cNvPr id="396" name="Google Shape;396;p55"/>
            <p:cNvSpPr/>
            <p:nvPr/>
          </p:nvSpPr>
          <p:spPr>
            <a:xfrm>
              <a:off x="9160561" y="1348782"/>
              <a:ext cx="935037" cy="8243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55"/>
            <p:cNvSpPr/>
            <p:nvPr/>
          </p:nvSpPr>
          <p:spPr>
            <a:xfrm>
              <a:off x="9960661" y="1000124"/>
              <a:ext cx="762167" cy="6719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56"/>
          <p:cNvSpPr/>
          <p:nvPr/>
        </p:nvSpPr>
        <p:spPr>
          <a:xfrm>
            <a:off x="1" y="0"/>
            <a:ext cx="9143998"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56"/>
          <p:cNvSpPr/>
          <p:nvPr/>
        </p:nvSpPr>
        <p:spPr>
          <a:xfrm>
            <a:off x="0" y="0"/>
            <a:ext cx="6954691" cy="5143500"/>
          </a:xfrm>
          <a:custGeom>
            <a:rect b="b" l="l" r="r" t="t"/>
            <a:pathLst>
              <a:path extrusionOk="0" h="6858000" w="9272922">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Obrázok, na ktorom je text, snímka obrazovky, diagram, rad&#10;&#10;Automaticky generovaný popis" id="405" name="Google Shape;405;p56"/>
          <p:cNvPicPr preferRelativeResize="0"/>
          <p:nvPr>
            <p:ph idx="1" type="body"/>
          </p:nvPr>
        </p:nvPicPr>
        <p:blipFill rotWithShape="1">
          <a:blip r:embed="rId3">
            <a:alphaModFix/>
          </a:blip>
          <a:srcRect b="0" l="0" r="0" t="0"/>
          <a:stretch/>
        </p:blipFill>
        <p:spPr>
          <a:xfrm>
            <a:off x="929850" y="0"/>
            <a:ext cx="4976400" cy="5143500"/>
          </a:xfrm>
          <a:prstGeom prst="rect">
            <a:avLst/>
          </a:prstGeom>
          <a:noFill/>
          <a:ln>
            <a:noFill/>
          </a:ln>
        </p:spPr>
      </p:pic>
      <p:grpSp>
        <p:nvGrpSpPr>
          <p:cNvPr id="406" name="Google Shape;406;p56"/>
          <p:cNvGrpSpPr/>
          <p:nvPr/>
        </p:nvGrpSpPr>
        <p:grpSpPr>
          <a:xfrm>
            <a:off x="6870421" y="806391"/>
            <a:ext cx="1171700" cy="879730"/>
            <a:chOff x="9160561" y="1075188"/>
            <a:chExt cx="1562267" cy="1172973"/>
          </a:xfrm>
        </p:grpSpPr>
        <p:sp>
          <p:nvSpPr>
            <p:cNvPr id="407" name="Google Shape;407;p56"/>
            <p:cNvSpPr/>
            <p:nvPr/>
          </p:nvSpPr>
          <p:spPr>
            <a:xfrm>
              <a:off x="9160561" y="1423846"/>
              <a:ext cx="935037" cy="8243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56"/>
            <p:cNvSpPr/>
            <p:nvPr/>
          </p:nvSpPr>
          <p:spPr>
            <a:xfrm>
              <a:off x="9960661" y="1075188"/>
              <a:ext cx="762167" cy="671915"/>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5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5" name="Google Shape;415;p57"/>
          <p:cNvSpPr/>
          <p:nvPr/>
        </p:nvSpPr>
        <p:spPr>
          <a:xfrm flipH="1" rot="-5400000">
            <a:off x="2000813" y="-2000116"/>
            <a:ext cx="5143500" cy="9143400"/>
          </a:xfrm>
          <a:prstGeom prst="rect">
            <a:avLst/>
          </a:prstGeom>
          <a:gradFill>
            <a:gsLst>
              <a:gs pos="0">
                <a:schemeClr val="accent1"/>
              </a:gs>
              <a:gs pos="8000">
                <a:schemeClr val="accent1"/>
              </a:gs>
              <a:gs pos="100000">
                <a:srgbClr val="1F3864"/>
              </a:gs>
            </a:gsLst>
            <a:lin ang="120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6" name="Google Shape;416;p57"/>
          <p:cNvSpPr/>
          <p:nvPr/>
        </p:nvSpPr>
        <p:spPr>
          <a:xfrm flipH="1" rot="10800000">
            <a:off x="-1733" y="0"/>
            <a:ext cx="6803135" cy="5143179"/>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7" name="Google Shape;417;p57"/>
          <p:cNvSpPr/>
          <p:nvPr/>
        </p:nvSpPr>
        <p:spPr>
          <a:xfrm flipH="1" rot="-5400000">
            <a:off x="2737118" y="-1264380"/>
            <a:ext cx="3670923" cy="9145160"/>
          </a:xfrm>
          <a:prstGeom prst="rect">
            <a:avLst/>
          </a:prstGeom>
          <a:gradFill>
            <a:gsLst>
              <a:gs pos="0">
                <a:srgbClr val="9CC2E5">
                  <a:alpha val="0"/>
                </a:srgbClr>
              </a:gs>
              <a:gs pos="100000">
                <a:srgbClr val="000000">
                  <a:alpha val="45882"/>
                </a:srgbClr>
              </a:gs>
            </a:gsLst>
            <a:lin ang="1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18" name="Google Shape;418;p57"/>
          <p:cNvPicPr preferRelativeResize="0"/>
          <p:nvPr>
            <p:ph idx="1" type="body"/>
          </p:nvPr>
        </p:nvPicPr>
        <p:blipFill rotWithShape="1">
          <a:blip r:embed="rId3">
            <a:alphaModFix/>
          </a:blip>
          <a:srcRect b="0" l="0" r="0" t="0"/>
          <a:stretch/>
        </p:blipFill>
        <p:spPr>
          <a:xfrm>
            <a:off x="342900" y="467773"/>
            <a:ext cx="8458200" cy="4207955"/>
          </a:xfrm>
          <a:prstGeom prst="rect">
            <a:avLst/>
          </a:prstGeom>
          <a:noFill/>
          <a:ln>
            <a:noFill/>
          </a:ln>
        </p:spPr>
      </p:pic>
      <p:sp>
        <p:nvSpPr>
          <p:cNvPr id="419" name="Google Shape;419;p57"/>
          <p:cNvSpPr txBox="1"/>
          <p:nvPr/>
        </p:nvSpPr>
        <p:spPr>
          <a:xfrm>
            <a:off x="487025" y="77925"/>
            <a:ext cx="8171100" cy="56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Mapa úmrtí nad 1000 po roku 1950 vzhľadom na hustotu zaľudnenia</a:t>
            </a:r>
            <a:endParaRPr sz="1100">
              <a:solidFill>
                <a:schemeClr val="lt1"/>
              </a:solidFill>
              <a:latin typeface="Merriweather"/>
              <a:ea typeface="Merriweather"/>
              <a:cs typeface="Merriweather"/>
              <a:sym typeface="Merriweathe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58"/>
          <p:cNvSpPr/>
          <p:nvPr/>
        </p:nvSpPr>
        <p:spPr>
          <a:xfrm>
            <a:off x="0" y="0"/>
            <a:ext cx="9144000" cy="5143500"/>
          </a:xfrm>
          <a:prstGeom prst="rect">
            <a:avLst/>
          </a:prstGeom>
          <a:solidFill>
            <a:srgbClr val="38567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6" name="Google Shape;426;p58"/>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27" name="Google Shape;427;p58"/>
          <p:cNvPicPr preferRelativeResize="0"/>
          <p:nvPr>
            <p:ph idx="1" type="body"/>
          </p:nvPr>
        </p:nvPicPr>
        <p:blipFill rotWithShape="1">
          <a:blip r:embed="rId3">
            <a:alphaModFix/>
          </a:blip>
          <a:srcRect b="0" l="0" r="0" t="0"/>
          <a:stretch/>
        </p:blipFill>
        <p:spPr>
          <a:xfrm>
            <a:off x="482600" y="578168"/>
            <a:ext cx="8178800" cy="3987164"/>
          </a:xfrm>
          <a:prstGeom prst="rect">
            <a:avLst/>
          </a:prstGeom>
          <a:noFill/>
          <a:ln>
            <a:noFill/>
          </a:ln>
        </p:spPr>
      </p:pic>
      <p:sp>
        <p:nvSpPr>
          <p:cNvPr id="428" name="Google Shape;428;p58"/>
          <p:cNvSpPr txBox="1"/>
          <p:nvPr/>
        </p:nvSpPr>
        <p:spPr>
          <a:xfrm>
            <a:off x="520200" y="13850"/>
            <a:ext cx="81036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Mapa úmrtí pod 1000 po roku 1950 vzhľadom na hustotu zaľudnenia</a:t>
            </a:r>
            <a:endParaRPr sz="1100">
              <a:solidFill>
                <a:schemeClr val="lt1"/>
              </a:solidFill>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59"/>
          <p:cNvSpPr/>
          <p:nvPr/>
        </p:nvSpPr>
        <p:spPr>
          <a:xfrm>
            <a:off x="0" y="0"/>
            <a:ext cx="9144000" cy="5143500"/>
          </a:xfrm>
          <a:prstGeom prst="rect">
            <a:avLst/>
          </a:prstGeom>
          <a:solidFill>
            <a:srgbClr val="5C60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59"/>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36" name="Google Shape;436;p59"/>
          <p:cNvPicPr preferRelativeResize="0"/>
          <p:nvPr>
            <p:ph idx="1" type="body"/>
          </p:nvPr>
        </p:nvPicPr>
        <p:blipFill rotWithShape="1">
          <a:blip r:embed="rId3">
            <a:alphaModFix/>
          </a:blip>
          <a:srcRect b="0" l="0" r="0" t="0"/>
          <a:stretch/>
        </p:blipFill>
        <p:spPr>
          <a:xfrm>
            <a:off x="482600" y="516827"/>
            <a:ext cx="8178800" cy="4109846"/>
          </a:xfrm>
          <a:prstGeom prst="rect">
            <a:avLst/>
          </a:prstGeom>
          <a:noFill/>
          <a:ln>
            <a:noFill/>
          </a:ln>
        </p:spPr>
      </p:pic>
      <p:sp>
        <p:nvSpPr>
          <p:cNvPr id="437" name="Google Shape;437;p59"/>
          <p:cNvSpPr txBox="1"/>
          <p:nvPr/>
        </p:nvSpPr>
        <p:spPr>
          <a:xfrm>
            <a:off x="528450" y="0"/>
            <a:ext cx="80871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Mapa viac ako 1000 úmrtí, menej ako 1000 úmrtí vzhľadom na mestá</a:t>
            </a:r>
            <a:endParaRPr sz="1100">
              <a:solidFill>
                <a:schemeClr val="lt1"/>
              </a:solidFill>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sk"/>
              <a:t>Záver</a:t>
            </a:r>
            <a:endParaRPr/>
          </a:p>
        </p:txBody>
      </p:sp>
      <p:sp>
        <p:nvSpPr>
          <p:cNvPr id="443" name="Google Shape;443;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t/>
            </a:r>
            <a:endParaRPr sz="1400">
              <a:solidFill>
                <a:srgbClr val="000000"/>
              </a:solidFill>
            </a:endParaRPr>
          </a:p>
          <a:p>
            <a:pPr indent="-317500" lvl="0" marL="457200" rtl="0" algn="l">
              <a:lnSpc>
                <a:spcPct val="150000"/>
              </a:lnSpc>
              <a:spcBef>
                <a:spcPts val="1200"/>
              </a:spcBef>
              <a:spcAft>
                <a:spcPts val="0"/>
              </a:spcAft>
              <a:buClr>
                <a:srgbClr val="000000"/>
              </a:buClr>
              <a:buSzPts val="1400"/>
              <a:buChar char="●"/>
            </a:pPr>
            <a:r>
              <a:rPr lang="sk" sz="1400">
                <a:solidFill>
                  <a:srgbClr val="000000"/>
                </a:solidFill>
              </a:rPr>
              <a:t>Počet úmrtí nie je priamo úmerný VEI indexu</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sk" sz="1400">
                <a:solidFill>
                  <a:srgbClr val="000000"/>
                </a:solidFill>
              </a:rPr>
              <a:t>Nízke pearson a Spearman koeficienty</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sk" sz="1400">
                <a:solidFill>
                  <a:srgbClr val="000000"/>
                </a:solidFill>
              </a:rPr>
              <a:t>Vplyv lokality vulkanických aktivít na počet úmrtí je diskutabilný</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sk" sz="1400">
                <a:solidFill>
                  <a:srgbClr val="000000"/>
                </a:solidFill>
              </a:rPr>
              <a:t>Rôzne iné faktory môžu spôsobiť úmrtia</a:t>
            </a:r>
            <a:endParaRPr sz="1400">
              <a:solidFill>
                <a:srgbClr val="000000"/>
              </a:solidFill>
            </a:endParaRPr>
          </a:p>
        </p:txBody>
      </p:sp>
      <p:sp>
        <p:nvSpPr>
          <p:cNvPr id="444" name="Google Shape;444;p60"/>
          <p:cNvSpPr/>
          <p:nvPr/>
        </p:nvSpPr>
        <p:spPr>
          <a:xfrm flipH="1" rot="10800000">
            <a:off x="4785493" y="-66575"/>
            <a:ext cx="4358497" cy="51435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txBox="1"/>
          <p:nvPr>
            <p:ph type="title"/>
          </p:nvPr>
        </p:nvSpPr>
        <p:spPr>
          <a:xfrm>
            <a:off x="628650" y="13692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sk"/>
              <a:t>Ďakujeme za pozornosť</a:t>
            </a:r>
            <a:endParaRPr/>
          </a:p>
        </p:txBody>
      </p:sp>
      <p:sp>
        <p:nvSpPr>
          <p:cNvPr id="450" name="Google Shape;450;p61"/>
          <p:cNvSpPr txBox="1"/>
          <p:nvPr>
            <p:ph idx="1" type="body"/>
          </p:nvPr>
        </p:nvSpPr>
        <p:spPr>
          <a:xfrm>
            <a:off x="628650" y="24377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29"/>
          <p:cNvSpPr/>
          <p:nvPr/>
        </p:nvSpPr>
        <p:spPr>
          <a:xfrm>
            <a:off x="0" y="0"/>
            <a:ext cx="9144000" cy="5143500"/>
          </a:xfrm>
          <a:prstGeom prst="rect">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5" name="Google Shape;145;p29"/>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Obrázok, na ktorom je diagram, vývoj, snímka obrazovky, origami&#10;&#10;Automaticky generovaný popis" id="146" name="Google Shape;146;p29"/>
          <p:cNvPicPr preferRelativeResize="0"/>
          <p:nvPr>
            <p:ph idx="1" type="body"/>
          </p:nvPr>
        </p:nvPicPr>
        <p:blipFill rotWithShape="1">
          <a:blip r:embed="rId3">
            <a:alphaModFix/>
          </a:blip>
          <a:srcRect b="0" l="0" r="0" t="0"/>
          <a:stretch/>
        </p:blipFill>
        <p:spPr>
          <a:xfrm>
            <a:off x="1544247" y="482600"/>
            <a:ext cx="6055506" cy="417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30"/>
          <p:cNvSpPr/>
          <p:nvPr/>
        </p:nvSpPr>
        <p:spPr>
          <a:xfrm>
            <a:off x="0" y="0"/>
            <a:ext cx="9144000" cy="5143500"/>
          </a:xfrm>
          <a:prstGeom prst="rect">
            <a:avLst/>
          </a:prstGeom>
          <a:solidFill>
            <a:srgbClr val="37649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3" name="Google Shape;153;p30"/>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54" name="Google Shape;154;p30"/>
          <p:cNvPicPr preferRelativeResize="0"/>
          <p:nvPr>
            <p:ph idx="1" type="body"/>
          </p:nvPr>
        </p:nvPicPr>
        <p:blipFill rotWithShape="1">
          <a:blip r:embed="rId3">
            <a:alphaModFix/>
          </a:blip>
          <a:srcRect b="0" l="0" r="0" t="0"/>
          <a:stretch/>
        </p:blipFill>
        <p:spPr>
          <a:xfrm>
            <a:off x="482600" y="516827"/>
            <a:ext cx="8178800" cy="4109846"/>
          </a:xfrm>
          <a:prstGeom prst="rect">
            <a:avLst/>
          </a:prstGeom>
          <a:noFill/>
          <a:ln>
            <a:noFill/>
          </a:ln>
        </p:spPr>
      </p:pic>
      <p:sp>
        <p:nvSpPr>
          <p:cNvPr id="155" name="Google Shape;155;p30"/>
          <p:cNvSpPr txBox="1"/>
          <p:nvPr/>
        </p:nvSpPr>
        <p:spPr>
          <a:xfrm>
            <a:off x="437700" y="0"/>
            <a:ext cx="82686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sk" sz="1800" u="none" cap="none" strike="noStrike">
                <a:solidFill>
                  <a:schemeClr val="lt1"/>
                </a:solidFill>
                <a:latin typeface="Merriweather"/>
                <a:ea typeface="Merriweather"/>
                <a:cs typeface="Merriweather"/>
                <a:sym typeface="Merriweather"/>
              </a:rPr>
              <a:t>Mapa nízkej úmrtnosti a nízkej hustoty obyvateľstva po roku 1950</a:t>
            </a:r>
            <a:endParaRPr sz="1100">
              <a:solidFill>
                <a:schemeClr val="lt1"/>
              </a:solidFill>
              <a:latin typeface="Merriweather"/>
              <a:ea typeface="Merriweather"/>
              <a:cs typeface="Merriweather"/>
              <a:sym typeface="Merriweathe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31"/>
          <p:cNvSpPr/>
          <p:nvPr/>
        </p:nvSpPr>
        <p:spPr>
          <a:xfrm>
            <a:off x="0" y="0"/>
            <a:ext cx="9144000" cy="5143500"/>
          </a:xfrm>
          <a:prstGeom prst="rect">
            <a:avLst/>
          </a:prstGeom>
          <a:solidFill>
            <a:srgbClr val="546A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31"/>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2" name="Google Shape;162;p31"/>
          <p:cNvPicPr preferRelativeResize="0"/>
          <p:nvPr>
            <p:ph idx="1" type="body"/>
          </p:nvPr>
        </p:nvPicPr>
        <p:blipFill rotWithShape="1">
          <a:blip r:embed="rId3">
            <a:alphaModFix/>
          </a:blip>
          <a:srcRect b="0" l="0" r="0" t="0"/>
          <a:stretch/>
        </p:blipFill>
        <p:spPr>
          <a:xfrm>
            <a:off x="495611" y="482600"/>
            <a:ext cx="8152778" cy="4178300"/>
          </a:xfrm>
          <a:prstGeom prst="rect">
            <a:avLst/>
          </a:prstGeom>
          <a:noFill/>
          <a:ln>
            <a:noFill/>
          </a:ln>
        </p:spPr>
      </p:pic>
      <p:sp>
        <p:nvSpPr>
          <p:cNvPr id="163" name="Google Shape;163;p31"/>
          <p:cNvSpPr txBox="1"/>
          <p:nvPr/>
        </p:nvSpPr>
        <p:spPr>
          <a:xfrm>
            <a:off x="1630930" y="13796"/>
            <a:ext cx="5882140"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Calibri"/>
                <a:ea typeface="Calibri"/>
                <a:cs typeface="Calibri"/>
                <a:sym typeface="Calibri"/>
              </a:rPr>
              <a:t>Mapa nízkej úmrtnosti v kombinácii s mestami po roku 1950</a:t>
            </a:r>
            <a:endParaRPr b="1" sz="1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32"/>
          <p:cNvSpPr/>
          <p:nvPr/>
        </p:nvSpPr>
        <p:spPr>
          <a:xfrm>
            <a:off x="0" y="0"/>
            <a:ext cx="9144000" cy="5143500"/>
          </a:xfrm>
          <a:prstGeom prst="rect">
            <a:avLst/>
          </a:prstGeom>
          <a:solidFill>
            <a:srgbClr val="3356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32"/>
          <p:cNvSpPr/>
          <p:nvPr/>
        </p:nvSpPr>
        <p:spPr>
          <a:xfrm>
            <a:off x="357759" y="360045"/>
            <a:ext cx="8428482" cy="442341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1" name="Google Shape;171;p32"/>
          <p:cNvPicPr preferRelativeResize="0"/>
          <p:nvPr>
            <p:ph idx="1" type="body"/>
          </p:nvPr>
        </p:nvPicPr>
        <p:blipFill rotWithShape="1">
          <a:blip r:embed="rId3">
            <a:alphaModFix/>
          </a:blip>
          <a:srcRect b="0" l="0" r="0" t="0"/>
          <a:stretch/>
        </p:blipFill>
        <p:spPr>
          <a:xfrm>
            <a:off x="482600" y="527050"/>
            <a:ext cx="8178800" cy="4089400"/>
          </a:xfrm>
          <a:prstGeom prst="rect">
            <a:avLst/>
          </a:prstGeom>
          <a:noFill/>
          <a:ln>
            <a:noFill/>
          </a:ln>
        </p:spPr>
      </p:pic>
      <p:sp>
        <p:nvSpPr>
          <p:cNvPr id="172" name="Google Shape;172;p32"/>
          <p:cNvSpPr txBox="1"/>
          <p:nvPr/>
        </p:nvSpPr>
        <p:spPr>
          <a:xfrm>
            <a:off x="482550" y="0"/>
            <a:ext cx="8178900" cy="56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chemeClr val="lt1"/>
                </a:solidFill>
                <a:latin typeface="Merriweather"/>
                <a:ea typeface="Merriweather"/>
                <a:cs typeface="Merriweather"/>
                <a:sym typeface="Merriweather"/>
              </a:rPr>
              <a:t>Mapa vysokej úmrtnosti a vysokej hustoty obyvateľstva po roku 1950</a:t>
            </a:r>
            <a:endParaRPr sz="1100">
              <a:solidFill>
                <a:schemeClr val="lt1"/>
              </a:solidFill>
              <a:latin typeface="Merriweather"/>
              <a:ea typeface="Merriweather"/>
              <a:cs typeface="Merriweather"/>
              <a:sym typeface="Merriweathe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628649" y="1577578"/>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id="179" name="Google Shape;179;p33"/>
          <p:cNvPicPr preferRelativeResize="0"/>
          <p:nvPr>
            <p:ph idx="1" type="body"/>
          </p:nvPr>
        </p:nvPicPr>
        <p:blipFill rotWithShape="1">
          <a:blip r:embed="rId3">
            <a:alphaModFix/>
          </a:blip>
          <a:srcRect b="0" l="0" r="0" t="0"/>
          <a:stretch/>
        </p:blipFill>
        <p:spPr>
          <a:xfrm>
            <a:off x="167729" y="338246"/>
            <a:ext cx="8808541" cy="4531411"/>
          </a:xfrm>
          <a:prstGeom prst="rect">
            <a:avLst/>
          </a:prstGeom>
          <a:noFill/>
          <a:ln>
            <a:noFill/>
          </a:ln>
        </p:spPr>
      </p:pic>
      <p:sp>
        <p:nvSpPr>
          <p:cNvPr id="180" name="Google Shape;180;p33"/>
          <p:cNvSpPr txBox="1"/>
          <p:nvPr/>
        </p:nvSpPr>
        <p:spPr>
          <a:xfrm>
            <a:off x="899400" y="115450"/>
            <a:ext cx="7345200" cy="3462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sk" sz="1800">
                <a:solidFill>
                  <a:srgbClr val="0C0C0C"/>
                </a:solidFill>
                <a:latin typeface="Merriweather"/>
                <a:ea typeface="Merriweather"/>
                <a:cs typeface="Merriweather"/>
                <a:sym typeface="Merriweather"/>
              </a:rPr>
              <a:t>Mapa vysokej úmrtnosti v kombinácii s mestami po roku 1950</a:t>
            </a:r>
            <a:endParaRPr sz="11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sk"/>
              <a:t>Záver</a:t>
            </a:r>
            <a:endParaRPr/>
          </a:p>
        </p:txBody>
      </p:sp>
      <p:sp>
        <p:nvSpPr>
          <p:cNvPr id="186" name="Google Shape;186;p3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sk"/>
              <a:t>Úmrtnosť nezáleží od veľkosti magnitúdy, ale od miesta epicentra</a:t>
            </a:r>
            <a:endParaRPr/>
          </a:p>
          <a:p>
            <a:pPr indent="-317500" lvl="0" marL="457200" rtl="0" algn="l">
              <a:spcBef>
                <a:spcPts val="0"/>
              </a:spcBef>
              <a:spcAft>
                <a:spcPts val="0"/>
              </a:spcAft>
              <a:buSzPts val="1400"/>
              <a:buChar char="●"/>
            </a:pPr>
            <a:r>
              <a:rPr lang="sk"/>
              <a:t>Zemetrasenia s malou magnitúdou na pevnine môžu mať viac úmrtí ako zemetrasenia s veľkou magnitúdou ďaleko od ľudí</a:t>
            </a:r>
            <a:endParaRPr/>
          </a:p>
          <a:p>
            <a:pPr indent="0" lvl="0" marL="457200" rtl="0" algn="l">
              <a:spcBef>
                <a:spcPts val="1200"/>
              </a:spcBef>
              <a:spcAft>
                <a:spcPts val="1200"/>
              </a:spcAft>
              <a:buNone/>
            </a:pPr>
            <a:r>
              <a:t/>
            </a:r>
            <a:endParaRPr/>
          </a:p>
        </p:txBody>
      </p:sp>
      <p:sp>
        <p:nvSpPr>
          <p:cNvPr id="187" name="Google Shape;187;p34"/>
          <p:cNvSpPr/>
          <p:nvPr/>
        </p:nvSpPr>
        <p:spPr>
          <a:xfrm flipH="1" rot="10800000">
            <a:off x="4785493" y="-66575"/>
            <a:ext cx="4358497" cy="5143500"/>
          </a:xfrm>
          <a:custGeom>
            <a:rect b="b" l="l" r="r" t="t"/>
            <a:pathLst>
              <a:path extrusionOk="0" h="6858000" w="5734864">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